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44"/>
  </p:notesMasterIdLst>
  <p:sldIdLst>
    <p:sldId id="256" r:id="rId2"/>
    <p:sldId id="257" r:id="rId3"/>
    <p:sldId id="277" r:id="rId4"/>
    <p:sldId id="258" r:id="rId5"/>
    <p:sldId id="259" r:id="rId6"/>
    <p:sldId id="262" r:id="rId7"/>
    <p:sldId id="260" r:id="rId8"/>
    <p:sldId id="261" r:id="rId9"/>
    <p:sldId id="263" r:id="rId10"/>
    <p:sldId id="264" r:id="rId11"/>
    <p:sldId id="265" r:id="rId12"/>
    <p:sldId id="266" r:id="rId13"/>
    <p:sldId id="289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284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91" r:id="rId35"/>
    <p:sldId id="292" r:id="rId36"/>
    <p:sldId id="293" r:id="rId37"/>
    <p:sldId id="294" r:id="rId38"/>
    <p:sldId id="290" r:id="rId39"/>
    <p:sldId id="299" r:id="rId40"/>
    <p:sldId id="298" r:id="rId41"/>
    <p:sldId id="300" r:id="rId42"/>
    <p:sldId id="288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6600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413" autoAdjust="0"/>
  </p:normalViewPr>
  <p:slideViewPr>
    <p:cSldViewPr>
      <p:cViewPr>
        <p:scale>
          <a:sx n="107" d="100"/>
          <a:sy n="107" d="100"/>
        </p:scale>
        <p:origin x="-54" y="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82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A7B4-7158-44C4-8513-5899BD5877B1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D219F-1087-45E0-A547-0327F337B3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005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중요한 내용을 강조하려는 의도로 글씨의 색을 변경한</a:t>
            </a:r>
            <a:r>
              <a:rPr lang="ko-KR" altLang="en-US" baseline="0" dirty="0" smtClean="0"/>
              <a:t> 것은 좋으나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오히려 </a:t>
            </a:r>
            <a:r>
              <a:rPr lang="ko-KR" altLang="en-US" baseline="0" dirty="0" err="1" smtClean="0"/>
              <a:t>산만해보일</a:t>
            </a:r>
            <a:r>
              <a:rPr lang="ko-KR" altLang="en-US" baseline="0" dirty="0" smtClean="0"/>
              <a:t> 수 있으므로 적당히 수정해볼 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화려한 것이 항상 좋지만은 않음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그리고 글씨의 크기가 너무 크면 슬라이드 쇼를 실행했을 때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잘릴 수 있으므로 크기 변경 요망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                      그림 위에 표시한 화살표나 동그라미 등도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산만하게 보일 위험이 있으므로 수정할 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마지막 결과는 이전 </a:t>
            </a:r>
            <a:r>
              <a:rPr lang="en-US" altLang="ko-KR" baseline="0" dirty="0" err="1" smtClean="0"/>
              <a:t>ppt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참고해서 </a:t>
            </a:r>
            <a:r>
              <a:rPr lang="ko-KR" altLang="en-US" baseline="0" dirty="0" err="1" smtClean="0"/>
              <a:t>너가</a:t>
            </a:r>
            <a:r>
              <a:rPr lang="ko-KR" altLang="en-US" baseline="0" dirty="0" smtClean="0"/>
              <a:t> 생각했을 때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서울시에서 어떻게 </a:t>
            </a:r>
            <a:r>
              <a:rPr lang="ko-KR" altLang="en-US" baseline="0" dirty="0" err="1" smtClean="0"/>
              <a:t>해야할</a:t>
            </a:r>
            <a:r>
              <a:rPr lang="ko-KR" altLang="en-US" baseline="0" dirty="0" smtClean="0"/>
              <a:t> 지 고민해볼 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주의할 점은 반드시 그 밑바탕에는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데이터 분석결과와 시각화를 통해 얻은 결과가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깔려있어야 함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지나치게 개인적인 생각이 들어간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주관적인 의견은 배제할 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                     </a:t>
            </a:r>
            <a:r>
              <a:rPr lang="ko-KR" altLang="en-US" baseline="0" dirty="0" smtClean="0"/>
              <a:t>마지막으로 대본의 길이는 읽었을 때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15</a:t>
            </a:r>
            <a:r>
              <a:rPr lang="ko-KR" altLang="en-US" baseline="0" dirty="0" smtClean="0"/>
              <a:t>분이 넘지 않아야 함</a:t>
            </a:r>
            <a:r>
              <a:rPr lang="en-US" altLang="ko-KR" baseline="0" dirty="0" smtClean="0"/>
              <a:t>. 15</a:t>
            </a:r>
            <a:r>
              <a:rPr lang="ko-KR" altLang="en-US" baseline="0" dirty="0" smtClean="0"/>
              <a:t>분이 넘으면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       </a:t>
            </a:r>
            <a:r>
              <a:rPr lang="en-US" altLang="ko-KR" baseline="0" dirty="0" err="1" smtClean="0"/>
              <a:t>youtube</a:t>
            </a:r>
            <a:r>
              <a:rPr lang="ko-KR" altLang="en-US" baseline="0" dirty="0" smtClean="0"/>
              <a:t>에 동영상을 올릴 수 없으니 유의할 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수고</a:t>
            </a:r>
            <a:r>
              <a:rPr lang="en-US" altLang="ko-KR" baseline="0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정부차원에서 대책을 마련하고 예방교육 등의 여러 노력을 기울인 것이 주된 원인이라고 여겨짐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제 나이 입학’</a:t>
            </a:r>
            <a:r>
              <a:rPr lang="ko-KR" altLang="en-US" sz="1200" dirty="0" err="1" smtClean="0"/>
              <a:t>으로의</a:t>
            </a:r>
            <a:r>
              <a:rPr lang="ko-KR" altLang="en-US" sz="1200" dirty="0" smtClean="0"/>
              <a:t> 회귀가 이루어짐에  따라 그 이후의 취학률은 높은 수치를 기록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병원의 수가 많은 지역이  취학률도 높은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전체적으로 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</a:t>
            </a:r>
          </a:p>
          <a:p>
            <a:r>
              <a:rPr lang="ko-KR" altLang="en-US" sz="1200" dirty="0" smtClean="0"/>
              <a:t>   가장 수가 적은 지역의  취학률이 크다는 결과 기초 생활 수급자가 많은 지역의 취학률이    높은 </a:t>
            </a:r>
            <a:r>
              <a:rPr lang="ko-KR" altLang="en-US" sz="1200" dirty="0" err="1" smtClean="0"/>
              <a:t>것으로서울시에서</a:t>
            </a:r>
            <a:r>
              <a:rPr lang="ko-KR" altLang="en-US" sz="1200" dirty="0" smtClean="0"/>
              <a:t> 특별히 기초 생활 수급자가 많이 거주하는 지역일 수록  더 세심히 신경을 쓰는 것으로 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해가 지남에 따라 환자수는 증가하는 경향을 보임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예상과는 다르게 환자수와 취학률은 비례하는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가정 폭력 발생 수가  적을 수록 취학률은 높아 지는 것으로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병원수가 많은 지역의 취학률이 높은 것으로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환자수가 많은 지역일수록 병원수도 많은 것으로         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법정 </a:t>
            </a:r>
            <a:r>
              <a:rPr lang="ko-KR" altLang="en-US" sz="1200" dirty="0" err="1" smtClean="0"/>
              <a:t>감염병의</a:t>
            </a:r>
            <a:r>
              <a:rPr lang="ko-KR" altLang="en-US" sz="1200" dirty="0" smtClean="0"/>
              <a:t> 심각성으로 인해 서울시에서 대책마련에 나서고 있는    것으로 풀이됨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가장 수가 적은 지역 일수록 취학률이 높아지는 것으로 </a:t>
            </a:r>
          </a:p>
          <a:p>
            <a:r>
              <a:rPr lang="ko-KR" altLang="en-US" sz="1200" dirty="0" smtClean="0"/>
              <a:t>국가 차원에서의 기초 생활 </a:t>
            </a:r>
            <a:r>
              <a:rPr lang="ko-KR" altLang="en-US" sz="1200" dirty="0" err="1" smtClean="0"/>
              <a:t>수급자에</a:t>
            </a:r>
            <a:r>
              <a:rPr lang="ko-KR" altLang="en-US" sz="1200" dirty="0" smtClean="0"/>
              <a:t> 대한 교육분야와 관련된 혜택이 주된 원인이라고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정부차원에서 대책을 마련하고 예방교육 등의 여러 노력을 기울인 것이 주된 원인이라고 여겨짐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제 나이 입학’</a:t>
            </a:r>
            <a:r>
              <a:rPr lang="ko-KR" altLang="en-US" sz="1200" dirty="0" err="1" smtClean="0"/>
              <a:t>으로의</a:t>
            </a:r>
            <a:r>
              <a:rPr lang="ko-KR" altLang="en-US" sz="1200" dirty="0" smtClean="0"/>
              <a:t> 회귀가 이루어짐에  따라 그 이후의 취학률은 높은 수치를 기록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병원의 수가 많은 지역이  취학률도 높은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전체적으로 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</a:t>
            </a:r>
          </a:p>
          <a:p>
            <a:r>
              <a:rPr lang="ko-KR" altLang="en-US" sz="1200" dirty="0" smtClean="0"/>
              <a:t>   가장 수가 적은 지역의  취학률이 크다는 결과 기초 생활 수급자가 많은 지역의 취학률이    높은 </a:t>
            </a:r>
            <a:r>
              <a:rPr lang="ko-KR" altLang="en-US" sz="1200" dirty="0" err="1" smtClean="0"/>
              <a:t>것으로서울시에서</a:t>
            </a:r>
            <a:r>
              <a:rPr lang="ko-KR" altLang="en-US" sz="1200" dirty="0" smtClean="0"/>
              <a:t> 특별히 기초 생활 수급자가 많이 거주하는 지역일 수록  더 세심히 신경을 쓰는 것으로 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해가 지남에 따라 환자수는 증가하는 경향을 보임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예상과는 다르게 환자수와 취학률은 비례하는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가정 폭력 발생 수가  적을 수록 취학률은 높아 지는 것으로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병원수가 많은 지역의 취학률이 높은 것으로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환자수가 많은 지역일수록 병원수도 많은 것으로         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법정 </a:t>
            </a:r>
            <a:r>
              <a:rPr lang="ko-KR" altLang="en-US" sz="1200" dirty="0" err="1" smtClean="0"/>
              <a:t>감염병의</a:t>
            </a:r>
            <a:r>
              <a:rPr lang="ko-KR" altLang="en-US" sz="1200" dirty="0" smtClean="0"/>
              <a:t> 심각성으로 인해 서울시에서 대책마련에 나서고 있는    것으로 풀이됨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가장 수가 적은 지역 일수록 취학률이 높아지는 것으로 </a:t>
            </a:r>
          </a:p>
          <a:p>
            <a:r>
              <a:rPr lang="ko-KR" altLang="en-US" sz="1200" dirty="0" smtClean="0"/>
              <a:t>국가 차원에서의 기초 생활 </a:t>
            </a:r>
            <a:r>
              <a:rPr lang="ko-KR" altLang="en-US" sz="1200" dirty="0" err="1" smtClean="0"/>
              <a:t>수급자에</a:t>
            </a:r>
            <a:r>
              <a:rPr lang="ko-KR" altLang="en-US" sz="1200" dirty="0" smtClean="0"/>
              <a:t> 대한 교육분야와 관련된 혜택이 주된 원인이라고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전체적으로 </a:t>
            </a:r>
            <a:r>
              <a:rPr lang="ko-KR" altLang="en-US" dirty="0" smtClean="0">
                <a:solidFill>
                  <a:srgbClr val="00B0F0"/>
                </a:solidFill>
              </a:rPr>
              <a:t>소년</a:t>
            </a:r>
            <a:r>
              <a:rPr lang="en-US" altLang="ko-KR" dirty="0" smtClean="0">
                <a:solidFill>
                  <a:srgbClr val="00B0F0"/>
                </a:solidFill>
              </a:rPr>
              <a:t>, </a:t>
            </a:r>
            <a:r>
              <a:rPr lang="ko-KR" altLang="en-US" dirty="0" smtClean="0">
                <a:solidFill>
                  <a:srgbClr val="00B0F0"/>
                </a:solidFill>
              </a:rPr>
              <a:t>소녀 </a:t>
            </a:r>
            <a:endParaRPr lang="en-US" altLang="ko-KR" dirty="0" smtClean="0">
              <a:solidFill>
                <a:srgbClr val="00B0F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00B0F0"/>
                </a:solidFill>
              </a:rPr>
              <a:t>   </a:t>
            </a:r>
            <a:r>
              <a:rPr lang="ko-KR" altLang="en-US" dirty="0" smtClean="0">
                <a:solidFill>
                  <a:srgbClr val="00B0F0"/>
                </a:solidFill>
              </a:rPr>
              <a:t>가장 수가 적은 지역의  취학률이 크다</a:t>
            </a:r>
            <a:r>
              <a:rPr lang="ko-KR" altLang="en-US" dirty="0" smtClean="0"/>
              <a:t>는 결과 </a:t>
            </a:r>
            <a:r>
              <a:rPr lang="ko-KR" altLang="en-US" dirty="0" smtClean="0">
                <a:solidFill>
                  <a:srgbClr val="FF0000"/>
                </a:solidFill>
              </a:rPr>
              <a:t>기초 생활 수급자가 많은 지역의 취학률이    높은 </a:t>
            </a:r>
            <a:r>
              <a:rPr lang="ko-KR" altLang="en-US" dirty="0" err="1" smtClean="0">
                <a:solidFill>
                  <a:srgbClr val="FF0000"/>
                </a:solidFill>
              </a:rPr>
              <a:t>것</a:t>
            </a:r>
            <a:r>
              <a:rPr lang="ko-KR" altLang="en-US" dirty="0" err="1" smtClean="0"/>
              <a:t>으로서울시에서</a:t>
            </a:r>
            <a:r>
              <a:rPr lang="ko-KR" altLang="en-US" dirty="0" smtClean="0"/>
              <a:t> 특별히 기초 생활 수급자가 많이 거주하는 지역일 수록  더 세심히 신경을 쓰는 것으로  보여짐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해가 지남에 따라 환자수는 </a:t>
            </a:r>
            <a:r>
              <a:rPr lang="ko-KR" altLang="en-US" u="sng" dirty="0" smtClean="0">
                <a:solidFill>
                  <a:schemeClr val="tx2">
                    <a:lumMod val="75000"/>
                  </a:schemeClr>
                </a:solidFill>
              </a:rPr>
              <a:t>증가하는 경향</a:t>
            </a:r>
            <a:r>
              <a:rPr lang="ko-KR" altLang="en-US" dirty="0" smtClean="0"/>
              <a:t>을 보임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예상과는 다르게 환자수와 취학률은 </a:t>
            </a:r>
            <a:r>
              <a:rPr lang="ko-KR" altLang="en-US" u="sng" dirty="0" smtClean="0">
                <a:solidFill>
                  <a:schemeClr val="tx2">
                    <a:lumMod val="75000"/>
                  </a:schemeClr>
                </a:solidFill>
              </a:rPr>
              <a:t>비례</a:t>
            </a:r>
            <a:r>
              <a:rPr lang="ko-KR" altLang="en-US" dirty="0" smtClean="0"/>
              <a:t>하는 것으로 보임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u="sng" dirty="0" smtClean="0">
                <a:solidFill>
                  <a:srgbClr val="FFC000"/>
                </a:solidFill>
              </a:rPr>
              <a:t>가정 폭력 발생 수가  적을 수록 취학률은 높아 지는 것</a:t>
            </a:r>
            <a:r>
              <a:rPr lang="ko-KR" altLang="en-US" dirty="0" smtClean="0"/>
              <a:t>으로 보여짐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u="sng" dirty="0" smtClean="0">
                <a:solidFill>
                  <a:srgbClr val="FF6600"/>
                </a:solidFill>
              </a:rPr>
              <a:t>병원수가 많은 지역의 취학률이 높은 것</a:t>
            </a:r>
            <a:r>
              <a:rPr lang="ko-KR" altLang="en-US" dirty="0" smtClean="0"/>
              <a:t>으로 보여짐</a:t>
            </a:r>
            <a:r>
              <a:rPr lang="en-US" altLang="ko-KR" dirty="0" smtClean="0"/>
              <a:t>.</a:t>
            </a:r>
          </a:p>
          <a:p>
            <a:r>
              <a:rPr lang="ko-KR" altLang="en-US" u="sng" dirty="0" smtClean="0">
                <a:solidFill>
                  <a:srgbClr val="FF0000"/>
                </a:solidFill>
              </a:rPr>
              <a:t>환자수가 많은 지역일수록 병원수도 많은 것</a:t>
            </a:r>
            <a:r>
              <a:rPr lang="ko-KR" altLang="en-US" dirty="0" smtClean="0"/>
              <a:t>으로          보여짐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법정 </a:t>
            </a:r>
            <a:r>
              <a:rPr lang="ko-KR" altLang="en-US" dirty="0" err="1" smtClean="0"/>
              <a:t>감염병의</a:t>
            </a:r>
            <a:r>
              <a:rPr lang="ko-KR" altLang="en-US" dirty="0" smtClean="0"/>
              <a:t> 심각성으로 인해 서울시에서 대책마련에 나서고 있는    것으로 풀이됨</a:t>
            </a:r>
            <a:r>
              <a:rPr lang="en-US" altLang="ko-KR" dirty="0" smtClean="0"/>
              <a:t>.</a:t>
            </a:r>
          </a:p>
          <a:p>
            <a:r>
              <a:rPr lang="ko-KR" altLang="en-US" u="sng" dirty="0" smtClean="0">
                <a:solidFill>
                  <a:srgbClr val="FFC000"/>
                </a:solidFill>
              </a:rPr>
              <a:t>소년</a:t>
            </a:r>
            <a:r>
              <a:rPr lang="en-US" altLang="ko-KR" u="sng" dirty="0" smtClean="0">
                <a:solidFill>
                  <a:srgbClr val="FFC000"/>
                </a:solidFill>
              </a:rPr>
              <a:t>, </a:t>
            </a:r>
            <a:r>
              <a:rPr lang="ko-KR" altLang="en-US" u="sng" dirty="0" smtClean="0">
                <a:solidFill>
                  <a:srgbClr val="FFC000"/>
                </a:solidFill>
              </a:rPr>
              <a:t>소녀 가장 수가 적은 지역 일수록 취학률이 높아지는 것</a:t>
            </a:r>
            <a:r>
              <a:rPr lang="ko-KR" altLang="en-US" dirty="0" smtClean="0"/>
              <a:t>으로 </a:t>
            </a:r>
            <a:endParaRPr lang="en-US" altLang="ko-KR" dirty="0" smtClean="0"/>
          </a:p>
          <a:p>
            <a:r>
              <a:rPr lang="ko-KR" altLang="en-US" u="sng" dirty="0" smtClean="0">
                <a:solidFill>
                  <a:srgbClr val="FFC000"/>
                </a:solidFill>
              </a:rPr>
              <a:t>국가 차원에서의 기초 생활 </a:t>
            </a:r>
            <a:r>
              <a:rPr lang="ko-KR" altLang="en-US" u="sng" dirty="0" err="1" smtClean="0">
                <a:solidFill>
                  <a:srgbClr val="FFC000"/>
                </a:solidFill>
              </a:rPr>
              <a:t>수급자에</a:t>
            </a:r>
            <a:r>
              <a:rPr lang="ko-KR" altLang="en-US" u="sng" dirty="0" smtClean="0">
                <a:solidFill>
                  <a:srgbClr val="FFC000"/>
                </a:solidFill>
              </a:rPr>
              <a:t> 대한 교육분야와 관련된 혜택이 주된 원인</a:t>
            </a:r>
            <a:r>
              <a:rPr lang="ko-KR" altLang="en-US" dirty="0" smtClean="0"/>
              <a:t>이라고 보여짐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정부차원에서 대책을 마련하고 예방교육 등의 여러 노력을 기울인 것이 주된 원인이라고 여겨짐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제 나이 입학’</a:t>
            </a:r>
            <a:r>
              <a:rPr lang="ko-KR" altLang="en-US" sz="1200" dirty="0" err="1" smtClean="0"/>
              <a:t>으로의</a:t>
            </a:r>
            <a:r>
              <a:rPr lang="ko-KR" altLang="en-US" sz="1200" dirty="0" smtClean="0"/>
              <a:t> 회귀가 이루어짐에  따라 그 이후의 취학률은 높은 수치를 기록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병원의 수가 많은 지역이  취학률도 높은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전체적으로 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</a:t>
            </a:r>
          </a:p>
          <a:p>
            <a:r>
              <a:rPr lang="ko-KR" altLang="en-US" sz="1200" dirty="0" smtClean="0"/>
              <a:t>   가장 수가 적은 지역의  취학률이 크다는 결과 기초 생활 수급자가 많은 지역의 취학률이    높은 </a:t>
            </a:r>
            <a:r>
              <a:rPr lang="ko-KR" altLang="en-US" sz="1200" dirty="0" err="1" smtClean="0"/>
              <a:t>것으로서울시에서</a:t>
            </a:r>
            <a:r>
              <a:rPr lang="ko-KR" altLang="en-US" sz="1200" dirty="0" smtClean="0"/>
              <a:t> 특별히 기초 생활 수급자가 많이 거주하는 지역일 수록  더 세심히 신경을 쓰는 것으로 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해가 지남에 따라 환자수는 증가하는 경향을 보임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예상과는 다르게 환자수와 취학률은 비례하는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가정 폭력 발생 수가  적을 수록 취학률은 높아 지는 것으로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병원수가 많은 지역의 취학률이 높은 것으로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환자수가 많은 지역일수록 병원수도 많은 것으로         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법정 </a:t>
            </a:r>
            <a:r>
              <a:rPr lang="ko-KR" altLang="en-US" sz="1200" dirty="0" err="1" smtClean="0"/>
              <a:t>감염병의</a:t>
            </a:r>
            <a:r>
              <a:rPr lang="ko-KR" altLang="en-US" sz="1200" dirty="0" smtClean="0"/>
              <a:t> 심각성으로 인해 서울시에서 대책마련에 나서고 있는    것으로 풀이됨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가장 수가 적은 지역 일수록 취학률이 높아지는 것으로 </a:t>
            </a:r>
          </a:p>
          <a:p>
            <a:r>
              <a:rPr lang="ko-KR" altLang="en-US" sz="1200" dirty="0" smtClean="0"/>
              <a:t>국가 차원에서의 기초 생활 </a:t>
            </a:r>
            <a:r>
              <a:rPr lang="ko-KR" altLang="en-US" sz="1200" dirty="0" err="1" smtClean="0"/>
              <a:t>수급자에</a:t>
            </a:r>
            <a:r>
              <a:rPr lang="ko-KR" altLang="en-US" sz="1200" dirty="0" smtClean="0"/>
              <a:t> 대한 교육분야와 관련된 혜택이 주된 원인이라고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정부차원에서 대책을 마련하고 예방교육 등의 여러 노력을 기울인 것이 주된 원인이라고 여겨짐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제 나이 입학’</a:t>
            </a:r>
            <a:r>
              <a:rPr lang="ko-KR" altLang="en-US" sz="1200" dirty="0" err="1" smtClean="0"/>
              <a:t>으로의</a:t>
            </a:r>
            <a:r>
              <a:rPr lang="ko-KR" altLang="en-US" sz="1200" dirty="0" smtClean="0"/>
              <a:t> 회귀가 이루어짐에  따라 그 이후의 취학률은 높은 수치를 기록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병원의 수가 많은 지역이  취학률도 높은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전체적으로 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</a:t>
            </a:r>
          </a:p>
          <a:p>
            <a:r>
              <a:rPr lang="ko-KR" altLang="en-US" sz="1200" dirty="0" smtClean="0"/>
              <a:t>   가장 수가 적은 지역의  취학률이 크다는 결과 기초 생활 수급자가 많은 지역의 취학률이    높은 </a:t>
            </a:r>
            <a:r>
              <a:rPr lang="ko-KR" altLang="en-US" sz="1200" dirty="0" err="1" smtClean="0"/>
              <a:t>것으로서울시에서</a:t>
            </a:r>
            <a:r>
              <a:rPr lang="ko-KR" altLang="en-US" sz="1200" dirty="0" smtClean="0"/>
              <a:t> 특별히 기초 생활 수급자가 많이 거주하는 지역일 수록  더 세심히 신경을 쓰는 것으로 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해가 지남에 따라 환자수는 증가하는 경향을 보임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예상과는 다르게 환자수와 취학률은 비례하는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가정 폭력 발생 수가  적을 수록 취학률은 높아 지는 것으로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병원수가 많은 지역의 취학률이 높은 것으로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환자수가 많은 지역일수록 병원수도 많은 것으로         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법정 </a:t>
            </a:r>
            <a:r>
              <a:rPr lang="ko-KR" altLang="en-US" sz="1200" dirty="0" err="1" smtClean="0"/>
              <a:t>감염병의</a:t>
            </a:r>
            <a:r>
              <a:rPr lang="ko-KR" altLang="en-US" sz="1200" dirty="0" smtClean="0"/>
              <a:t> 심각성으로 인해 서울시에서 대책마련에 나서고 있는    것으로 풀이됨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가장 수가 적은 지역 일수록 취학률이 높아지는 것으로 </a:t>
            </a:r>
          </a:p>
          <a:p>
            <a:r>
              <a:rPr lang="ko-KR" altLang="en-US" sz="1200" dirty="0" smtClean="0"/>
              <a:t>국가 차원에서의 기초 생활 </a:t>
            </a:r>
            <a:r>
              <a:rPr lang="ko-KR" altLang="en-US" sz="1200" dirty="0" err="1" smtClean="0"/>
              <a:t>수급자에</a:t>
            </a:r>
            <a:r>
              <a:rPr lang="ko-KR" altLang="en-US" sz="1200" dirty="0" smtClean="0"/>
              <a:t> 대한 교육분야와 관련된 혜택이 주된 원인이라고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정부차원에서 대책을 마련하고 예방교육 등의 여러 노력을 기울인 것이 주된 원인이라고 여겨짐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제 나이 입학’</a:t>
            </a:r>
            <a:r>
              <a:rPr lang="ko-KR" altLang="en-US" sz="1200" dirty="0" err="1" smtClean="0"/>
              <a:t>으로의</a:t>
            </a:r>
            <a:r>
              <a:rPr lang="ko-KR" altLang="en-US" sz="1200" dirty="0" smtClean="0"/>
              <a:t> 회귀가 이루어짐에  따라 그 이후의 취학률은 높은 수치를 기록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병원의 수가 많은 지역이  취학률도 높은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전체적으로 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</a:t>
            </a:r>
          </a:p>
          <a:p>
            <a:r>
              <a:rPr lang="ko-KR" altLang="en-US" sz="1200" dirty="0" smtClean="0"/>
              <a:t>   가장 수가 적은 지역의  취학률이 크다는 결과 기초 생활 수급자가 많은 지역의 취학률이    높은 </a:t>
            </a:r>
            <a:r>
              <a:rPr lang="ko-KR" altLang="en-US" sz="1200" dirty="0" err="1" smtClean="0"/>
              <a:t>것으로서울시에서</a:t>
            </a:r>
            <a:r>
              <a:rPr lang="ko-KR" altLang="en-US" sz="1200" dirty="0" smtClean="0"/>
              <a:t> 특별히 기초 생활 수급자가 많이 거주하는 지역일 수록  더 세심히 신경을 쓰는 것으로 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해가 지남에 따라 환자수는 증가하는 경향을 보임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예상과는 다르게 환자수와 취학률은 비례하는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가정 폭력 발생 수가  적을 수록 취학률은 높아 지는 것으로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병원수가 많은 지역의 취학률이 높은 것으로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환자수가 많은 지역일수록 병원수도 많은 것으로         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법정 </a:t>
            </a:r>
            <a:r>
              <a:rPr lang="ko-KR" altLang="en-US" sz="1200" dirty="0" err="1" smtClean="0"/>
              <a:t>감염병의</a:t>
            </a:r>
            <a:r>
              <a:rPr lang="ko-KR" altLang="en-US" sz="1200" dirty="0" smtClean="0"/>
              <a:t> 심각성으로 인해 서울시에서 대책마련에 나서고 있는    것으로 풀이됨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가장 수가 적은 지역 일수록 취학률이 높아지는 것으로 </a:t>
            </a:r>
          </a:p>
          <a:p>
            <a:r>
              <a:rPr lang="ko-KR" altLang="en-US" sz="1200" dirty="0" smtClean="0"/>
              <a:t>국가 차원에서의 기초 생활 </a:t>
            </a:r>
            <a:r>
              <a:rPr lang="ko-KR" altLang="en-US" sz="1200" dirty="0" err="1" smtClean="0"/>
              <a:t>수급자에</a:t>
            </a:r>
            <a:r>
              <a:rPr lang="ko-KR" altLang="en-US" sz="1200" dirty="0" smtClean="0"/>
              <a:t> 대한 교육분야와 관련된 혜택이 주된 원인이라고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 가장 수가 적은 지역 일수록 취학률이 높아지는 것으로 </a:t>
            </a:r>
          </a:p>
          <a:p>
            <a:r>
              <a:rPr lang="ko-KR" altLang="en-US" dirty="0" smtClean="0"/>
              <a:t>국가 차원에서의 기초 생활 </a:t>
            </a:r>
            <a:r>
              <a:rPr lang="ko-KR" altLang="en-US" dirty="0" err="1" smtClean="0"/>
              <a:t>수급자에</a:t>
            </a:r>
            <a:r>
              <a:rPr lang="ko-KR" altLang="en-US" dirty="0" smtClean="0"/>
              <a:t> 대한 교육분야와 관련된 혜택이 주된 원인이라고 보여짐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dirty="0" smtClean="0"/>
              <a:t>정부차원에서 대책을 마련하고 예방교육 등의 여러 노력을 기울인 것이 주된 원인이라고 여겨짐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제 나이 입학’</a:t>
            </a:r>
            <a:r>
              <a:rPr lang="ko-KR" altLang="en-US" sz="1200" dirty="0" err="1" smtClean="0"/>
              <a:t>으로의</a:t>
            </a:r>
            <a:r>
              <a:rPr lang="ko-KR" altLang="en-US" sz="1200" dirty="0" smtClean="0"/>
              <a:t> 회귀가 이루어짐에  따라 그 이후의 취학률은 높은 수치를 기록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병원의 수가 많은 지역이  취학률도 높은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전체적으로 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</a:t>
            </a:r>
          </a:p>
          <a:p>
            <a:r>
              <a:rPr lang="ko-KR" altLang="en-US" sz="1200" dirty="0" smtClean="0"/>
              <a:t>   가장 수가 적은 지역의  취학률이 크다는 결과 기초 생활 수급자가 많은 지역의 취학률이    높은 </a:t>
            </a:r>
            <a:r>
              <a:rPr lang="ko-KR" altLang="en-US" sz="1200" dirty="0" err="1" smtClean="0"/>
              <a:t>것으로서울시에서</a:t>
            </a:r>
            <a:r>
              <a:rPr lang="ko-KR" altLang="en-US" sz="1200" dirty="0" smtClean="0"/>
              <a:t> 특별히 기초 생활 수급자가 많이 거주하는 지역일 수록  더 세심히 신경을 쓰는 것으로 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해가 지남에 따라 환자수는 증가하는 경향을 보임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예상과는 다르게 환자수와 취학률은 비례하는 것으로 보임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가정 폭력 발생 수가  적을 수록 취학률은 높아 지는 것으로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병원수가 많은 지역의 취학률이 높은 것으로 보여짐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환자수가 많은 지역일수록 병원수도 많은 것으로         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법정 </a:t>
            </a:r>
            <a:r>
              <a:rPr lang="ko-KR" altLang="en-US" sz="1200" dirty="0" err="1" smtClean="0"/>
              <a:t>감염병의</a:t>
            </a:r>
            <a:r>
              <a:rPr lang="ko-KR" altLang="en-US" sz="1200" dirty="0" smtClean="0"/>
              <a:t> 심각성으로 인해 서울시에서 대책마련에 나서고 있는    것으로 풀이됨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소년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소녀 가장 수가 적은 지역 일수록 취학률이 높아지는 것으로 </a:t>
            </a:r>
          </a:p>
          <a:p>
            <a:r>
              <a:rPr lang="ko-KR" altLang="en-US" sz="1200" dirty="0" smtClean="0"/>
              <a:t>국가 차원에서의 기초 생활 </a:t>
            </a:r>
            <a:r>
              <a:rPr lang="ko-KR" altLang="en-US" sz="1200" dirty="0" err="1" smtClean="0"/>
              <a:t>수급자에</a:t>
            </a:r>
            <a:r>
              <a:rPr lang="ko-KR" altLang="en-US" sz="1200" dirty="0" smtClean="0"/>
              <a:t> 대한 교육분야와 관련된 혜택이 주된 원인이라고 보여짐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D219F-1087-45E0-A547-0327F337B31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직사각형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직사각형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56" name="직사각형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직사각형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직사각형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직사각형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자유형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자유형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자유형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자유형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자유형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자유형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자유형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자유형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직사각형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직사각형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직사각형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직사각형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직사각형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직선 연결선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grpSp>
        <p:nvGrpSpPr>
          <p:cNvPr id="14" name="그룹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직선 연결선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직선 연결선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3F4D8F5B-3514-4808-A996-FB138B233679}" type="datetimeFigureOut">
              <a:rPr lang="ko-KR" altLang="en-US" smtClean="0"/>
              <a:pPr/>
              <a:t>2013-12-01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147E604C-3420-48A5-87A3-C20C948ECD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1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1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fnnews.com/view?ra=Sent0901m_View&amp;corp=fnnews&amp;arcid=0922121561&amp;cDateYear=2010&amp;cDateMonth=10&amp;cDateDay=20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naver.com/main/read.nhn?mode=LPOD&amp;mid=tvh&amp;oid=422&amp;aid=0000025281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file:///D:\&#49688;&#50629;&#51088;&#47308;\&#45824;&#54617;\(3)Junior\3-2\&#45936;&#51060;&#53552;&#47560;&#51060;&#45789;&#49892;&#49845;(1&#51204;&#44277;)\Final%20project\Week%205\&#44208;&#54645;.avi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ableausoftware.com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412776"/>
            <a:ext cx="8064896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332656"/>
            <a:ext cx="7772400" cy="1975104"/>
          </a:xfrm>
        </p:spPr>
        <p:txBody>
          <a:bodyPr/>
          <a:lstStyle/>
          <a:p>
            <a:r>
              <a:rPr lang="en-US" altLang="ko-KR" sz="4600" u="sng" dirty="0" smtClean="0">
                <a:solidFill>
                  <a:schemeClr val="tx2"/>
                </a:solidFill>
              </a:rPr>
              <a:t>Final</a:t>
            </a:r>
            <a:r>
              <a:rPr lang="en-US" altLang="ko-KR" sz="4600" dirty="0" smtClean="0"/>
              <a:t> Project (Week 5)</a:t>
            </a:r>
            <a:endParaRPr lang="ko-KR" altLang="en-US" sz="4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076056" y="4725144"/>
            <a:ext cx="4536504" cy="1508760"/>
          </a:xfrm>
        </p:spPr>
        <p:txBody>
          <a:bodyPr>
            <a:normAutofit/>
          </a:bodyPr>
          <a:lstStyle/>
          <a:p>
            <a:r>
              <a:rPr lang="en-US" altLang="ko-KR" sz="3000" b="1" dirty="0" err="1" smtClean="0">
                <a:solidFill>
                  <a:schemeClr val="bg1"/>
                </a:solidFill>
              </a:rPr>
              <a:t>Statmania</a:t>
            </a:r>
            <a:endParaRPr lang="en-US" altLang="ko-KR" sz="3000" b="1" dirty="0" smtClean="0">
              <a:solidFill>
                <a:schemeClr val="bg1"/>
              </a:solidFill>
            </a:endParaRPr>
          </a:p>
          <a:p>
            <a:r>
              <a:rPr lang="en-US" altLang="ko-KR" sz="3000" b="1" dirty="0" smtClean="0">
                <a:solidFill>
                  <a:schemeClr val="bg1"/>
                </a:solidFill>
              </a:rPr>
              <a:t>200903877 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황 성 윤</a:t>
            </a:r>
            <a:endParaRPr lang="en-US" altLang="ko-KR" sz="3000" b="1" dirty="0" smtClean="0">
              <a:solidFill>
                <a:schemeClr val="bg1"/>
              </a:solidFill>
            </a:endParaRPr>
          </a:p>
          <a:p>
            <a:r>
              <a:rPr lang="en-US" altLang="ko-KR" sz="3000" b="1" dirty="0" smtClean="0">
                <a:solidFill>
                  <a:schemeClr val="bg1"/>
                </a:solidFill>
              </a:rPr>
              <a:t>201103594 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최 재 혁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914400"/>
          </a:xfrm>
        </p:spPr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smtClean="0"/>
              <a:t>기초 생활 </a:t>
            </a:r>
            <a:r>
              <a:rPr lang="ko-KR" altLang="en-US" dirty="0" err="1" smtClean="0"/>
              <a:t>수급자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0192" y="1340768"/>
            <a:ext cx="2592288" cy="495569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기초 생활 수급자가 많은 지역 </a:t>
            </a:r>
            <a:r>
              <a:rPr lang="en-US" altLang="ko-KR" dirty="0" smtClean="0"/>
              <a:t>:  </a:t>
            </a:r>
            <a:r>
              <a:rPr lang="ko-KR" altLang="en-US" dirty="0" smtClean="0">
                <a:solidFill>
                  <a:srgbClr val="FFC000"/>
                </a:solidFill>
              </a:rPr>
              <a:t>노원구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서울시에서 특별히 기초 생활 수급자가 많이 거주하는 지역일 수록  더 세심히 신경을 쓰는 것으로  보여짐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340768"/>
            <a:ext cx="5616624" cy="5040560"/>
          </a:xfrm>
          <a:prstGeom prst="rect">
            <a:avLst/>
          </a:prstGeom>
          <a:noFill/>
          <a:ln w="8890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00" cy="914400"/>
          </a:xfrm>
        </p:spPr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smtClean="0"/>
              <a:t>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12160" y="1412776"/>
            <a:ext cx="2952328" cy="4824536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해가 지남에 따라 환자수는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증가하는 경향</a:t>
            </a:r>
            <a:r>
              <a:rPr lang="ko-KR" altLang="en-US" dirty="0" smtClean="0"/>
              <a:t>을 보임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예상과는 다르게 환자수와 취학률은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비례</a:t>
            </a:r>
            <a:r>
              <a:rPr lang="ko-KR" altLang="en-US" dirty="0" smtClean="0"/>
              <a:t>하는 것으로 보임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u="sng" dirty="0" smtClean="0">
                <a:solidFill>
                  <a:srgbClr val="FF6600"/>
                </a:solidFill>
              </a:rPr>
              <a:t>일반적으로 초등학생</a:t>
            </a:r>
            <a:r>
              <a:rPr lang="ko-KR" altLang="en-US" u="sng" baseline="0" dirty="0" smtClean="0">
                <a:solidFill>
                  <a:srgbClr val="FF6600"/>
                </a:solidFill>
              </a:rPr>
              <a:t> 수가</a:t>
            </a:r>
            <a:r>
              <a:rPr lang="ko-KR" altLang="en-US" u="sng" dirty="0" smtClean="0">
                <a:solidFill>
                  <a:srgbClr val="FF6600"/>
                </a:solidFill>
              </a:rPr>
              <a:t> 많은 시기에 법정 </a:t>
            </a:r>
            <a:r>
              <a:rPr lang="ko-KR" altLang="en-US" u="sng" dirty="0" err="1" smtClean="0">
                <a:solidFill>
                  <a:srgbClr val="FF6600"/>
                </a:solidFill>
              </a:rPr>
              <a:t>감염병이</a:t>
            </a:r>
            <a:r>
              <a:rPr lang="ko-KR" altLang="en-US" u="sng" dirty="0" smtClean="0">
                <a:solidFill>
                  <a:srgbClr val="FF6600"/>
                </a:solidFill>
              </a:rPr>
              <a:t> 확산될 확률이 높으므로 이러한 결과가 </a:t>
            </a:r>
            <a:r>
              <a:rPr lang="ko-KR" altLang="en-US" u="sng" dirty="0" err="1" smtClean="0">
                <a:solidFill>
                  <a:srgbClr val="FF6600"/>
                </a:solidFill>
              </a:rPr>
              <a:t>나온것이</a:t>
            </a:r>
            <a:r>
              <a:rPr lang="ko-KR" altLang="en-US" u="sng" dirty="0" smtClean="0">
                <a:solidFill>
                  <a:srgbClr val="FF6600"/>
                </a:solidFill>
              </a:rPr>
              <a:t> 아닐까 여겨짐</a:t>
            </a:r>
            <a:r>
              <a:rPr lang="en-US" altLang="ko-KR" u="sng" dirty="0" smtClean="0">
                <a:solidFill>
                  <a:srgbClr val="FF6600"/>
                </a:solidFill>
              </a:rPr>
              <a:t>.</a:t>
            </a:r>
            <a:r>
              <a:rPr lang="ko-KR" altLang="en-US" u="sng" dirty="0" smtClean="0">
                <a:solidFill>
                  <a:srgbClr val="FF6600"/>
                </a:solidFill>
              </a:rPr>
              <a:t>  </a:t>
            </a:r>
            <a:endParaRPr lang="en-US" altLang="ko-KR" u="sng" dirty="0" smtClean="0">
              <a:solidFill>
                <a:srgbClr val="FF6600"/>
              </a:solidFill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5544616" cy="5215226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8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914400"/>
          </a:xfrm>
        </p:spPr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smtClean="0"/>
              <a:t>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29388" y="1260210"/>
            <a:ext cx="2105720" cy="559779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우리나라에서 퇴치되었던 것으로 알려졌던 결핵이 </a:t>
            </a:r>
            <a:r>
              <a:rPr lang="en-US" altLang="ko-KR" dirty="0" smtClean="0"/>
              <a:t>2000</a:t>
            </a:r>
            <a:r>
              <a:rPr lang="ko-KR" altLang="en-US" dirty="0" smtClean="0"/>
              <a:t>년대 후반에   다시 등장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결핵이 확산되는 것을 방지하기 위해 국가적인 차원에서 많은 노력을 기울이고 있으며 서울시도 예외는 아님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sz="2100" dirty="0" smtClean="0">
                <a:hlinkClick r:id="rId2"/>
              </a:rPr>
              <a:t>http://www.fnnews.com/view?ra=Sent0901m_View&amp;corp=fnnews&amp;arcid=0922121561&amp;cDateYear=2010&amp;cDateMonth=10&amp;cDateDay=20</a:t>
            </a:r>
            <a:endParaRPr lang="en-US" altLang="ko-KR" sz="2100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214422"/>
            <a:ext cx="5591349" cy="5040560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8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14400"/>
          </a:xfrm>
        </p:spPr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smtClean="0"/>
              <a:t>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9552" y="5661248"/>
            <a:ext cx="8298408" cy="77923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뉴스 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00B050"/>
                </a:solidFill>
                <a:hlinkClick r:id="rId3"/>
              </a:rPr>
              <a:t>http://news.naver.com/main/read.nhn?mode=LPOD&amp;mid=tvh&amp;oid=422&amp;aid=0000025281</a:t>
            </a:r>
            <a:endParaRPr lang="ko-KR" altLang="en-US" dirty="0" smtClean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결핵.avi">
            <a:hlinkClick r:id="" action="ppaction://media"/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827584" y="1268760"/>
            <a:ext cx="7481835" cy="4206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914400"/>
          </a:xfrm>
        </p:spPr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smtClean="0"/>
              <a:t>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5373216"/>
            <a:ext cx="8226400" cy="129614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전체적으로 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환자수가 가장 많은 지역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C000"/>
                </a:solidFill>
              </a:rPr>
              <a:t>송파구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ko-KR" altLang="en-US" dirty="0" smtClean="0"/>
              <a:t>초등학생들이 많은 지역일 수록 법정 </a:t>
            </a:r>
            <a:r>
              <a:rPr lang="ko-KR" altLang="en-US" dirty="0" err="1" smtClean="0"/>
              <a:t>감염병에</a:t>
            </a:r>
            <a:r>
              <a:rPr lang="ko-KR" altLang="en-US" dirty="0" smtClean="0"/>
              <a:t> 대한 관심을 서울시에서 더          기울여야 할 필요성이 느껴짐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80920" cy="3791754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병원수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96136" y="1412776"/>
            <a:ext cx="2897808" cy="518457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원의 크기 </a:t>
            </a:r>
            <a:r>
              <a:rPr lang="en-US" altLang="ko-KR" dirty="0" smtClean="0"/>
              <a:t>: </a:t>
            </a:r>
            <a:r>
              <a:rPr lang="ko-KR" altLang="en-US" dirty="0" err="1" smtClean="0">
                <a:solidFill>
                  <a:srgbClr val="FFC000"/>
                </a:solidFill>
              </a:rPr>
              <a:t>병원수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색의 진한 정도 </a:t>
            </a:r>
            <a:r>
              <a:rPr lang="en-US" altLang="ko-KR" dirty="0" smtClean="0"/>
              <a:t>:       </a:t>
            </a:r>
            <a:r>
              <a:rPr lang="ko-KR" altLang="en-US" dirty="0" smtClean="0"/>
              <a:t>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chemeClr val="tx2"/>
                </a:solidFill>
              </a:rPr>
              <a:t>환자수가 많은 지역일수록 병원수도 많은 것으로          </a:t>
            </a:r>
            <a:r>
              <a:rPr lang="ko-KR" altLang="en-US" dirty="0" smtClean="0"/>
              <a:t>보여짐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법정 </a:t>
            </a:r>
            <a:r>
              <a:rPr lang="ko-KR" altLang="en-US" dirty="0" err="1" smtClean="0"/>
              <a:t>감염병의</a:t>
            </a:r>
            <a:r>
              <a:rPr lang="ko-KR" altLang="en-US" dirty="0" smtClean="0"/>
              <a:t> 심각성으로 인해 서울시에서 대책마련에 나서고 있는    것으로 풀이됨</a:t>
            </a:r>
            <a:r>
              <a:rPr lang="en-US" altLang="ko-KR" dirty="0" smtClean="0"/>
              <a:t>.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5112568" cy="5112568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914400"/>
          </a:xfrm>
        </p:spPr>
        <p:txBody>
          <a:bodyPr/>
          <a:lstStyle/>
          <a:p>
            <a:r>
              <a:rPr lang="ko-KR" altLang="en-US" dirty="0" smtClean="0"/>
              <a:t>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병원수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79512" y="5373216"/>
            <a:ext cx="8298408" cy="1067264"/>
          </a:xfrm>
        </p:spPr>
        <p:txBody>
          <a:bodyPr/>
          <a:lstStyle/>
          <a:p>
            <a:r>
              <a:rPr lang="ko-KR" altLang="en-US" dirty="0" smtClean="0"/>
              <a:t>법정 </a:t>
            </a:r>
            <a:r>
              <a:rPr lang="ko-KR" altLang="en-US" dirty="0" err="1" smtClean="0"/>
              <a:t>감염병</a:t>
            </a:r>
            <a:r>
              <a:rPr lang="ko-KR" altLang="en-US" dirty="0" smtClean="0"/>
              <a:t> 환자수와 </a:t>
            </a:r>
            <a:r>
              <a:rPr lang="ko-KR" altLang="en-US" dirty="0" err="1" smtClean="0"/>
              <a:t>병원수</a:t>
            </a:r>
            <a:r>
              <a:rPr lang="ko-KR" altLang="en-US" dirty="0" smtClean="0"/>
              <a:t> 사이에는 </a:t>
            </a:r>
            <a:r>
              <a:rPr lang="ko-KR" altLang="en-US" dirty="0" smtClean="0">
                <a:solidFill>
                  <a:srgbClr val="FFC000"/>
                </a:solidFill>
              </a:rPr>
              <a:t>양의 상관관계</a:t>
            </a:r>
            <a:r>
              <a:rPr lang="ko-KR" altLang="en-US" dirty="0" smtClean="0"/>
              <a:t>가 존재한다는       분석결과</a:t>
            </a:r>
            <a:r>
              <a:rPr lang="en-US" altLang="ko-KR" dirty="0" smtClean="0"/>
              <a:t>. (Using R...)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68760"/>
            <a:ext cx="6652385" cy="3816424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914400"/>
          </a:xfrm>
        </p:spPr>
        <p:txBody>
          <a:bodyPr/>
          <a:lstStyle/>
          <a:p>
            <a:r>
              <a:rPr lang="ko-KR" altLang="en-US" dirty="0" smtClean="0"/>
              <a:t>초등학교 취학률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병원수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68144" y="1770501"/>
            <a:ext cx="2825800" cy="4525963"/>
          </a:xfrm>
        </p:spPr>
        <p:txBody>
          <a:bodyPr/>
          <a:lstStyle/>
          <a:p>
            <a:r>
              <a:rPr lang="ko-KR" altLang="en-US" dirty="0" smtClean="0"/>
              <a:t>색이 진할수록 병원 수가 많은 지역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전반적으로 </a:t>
            </a:r>
            <a:r>
              <a:rPr lang="ko-KR" altLang="en-US" dirty="0" smtClean="0">
                <a:solidFill>
                  <a:schemeClr val="tx2"/>
                </a:solidFill>
              </a:rPr>
              <a:t>병원수가 많은 지역의 취학률이 높은 것으로 보여짐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5328592" cy="5239452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초등학교 취학률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병원수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11559" y="1340768"/>
            <a:ext cx="8290187" cy="5040560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4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초등학교 취학률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병원수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179512" y="4437112"/>
            <a:ext cx="8442424" cy="2219392"/>
          </a:xfrm>
        </p:spPr>
        <p:txBody>
          <a:bodyPr/>
          <a:lstStyle/>
          <a:p>
            <a:r>
              <a:rPr lang="ko-KR" altLang="en-US" dirty="0" smtClean="0"/>
              <a:t>해가 지날수록 서울시의 </a:t>
            </a:r>
            <a:r>
              <a:rPr lang="ko-KR" altLang="en-US" dirty="0" err="1" smtClean="0"/>
              <a:t>병원수는</a:t>
            </a:r>
            <a:r>
              <a:rPr lang="ko-KR" altLang="en-US" dirty="0" smtClean="0"/>
              <a:t> 증가하고 있음</a:t>
            </a:r>
            <a:r>
              <a:rPr lang="en-US" altLang="ko-KR" dirty="0" smtClean="0"/>
              <a:t>.</a:t>
            </a:r>
          </a:p>
          <a:p>
            <a:r>
              <a:rPr lang="ko-KR" altLang="en-US" u="sng" dirty="0" smtClean="0">
                <a:solidFill>
                  <a:srgbClr val="FFFF00"/>
                </a:solidFill>
              </a:rPr>
              <a:t>서울시가 보건정책에 많은 노력을 기울인 결과</a:t>
            </a:r>
            <a:r>
              <a:rPr lang="ko-KR" altLang="en-US" dirty="0" smtClean="0"/>
              <a:t>라고 생각된다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458056" cy="2304256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8352928" cy="639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899592" y="548680"/>
            <a:ext cx="7772400" cy="914400"/>
          </a:xfrm>
        </p:spPr>
        <p:txBody>
          <a:bodyPr/>
          <a:lstStyle/>
          <a:p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>       </a:t>
            </a:r>
            <a:r>
              <a:rPr lang="en-US" altLang="ko-KR" sz="7200" b="1" u="sng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HY나무B" pitchFamily="18" charset="-127"/>
                <a:ea typeface="HY나무B" pitchFamily="18" charset="-127"/>
              </a:rPr>
              <a:t>Visualization</a:t>
            </a:r>
            <a:endParaRPr lang="ko-KR" altLang="en-US" sz="7200" b="1" u="sng" dirty="0">
              <a:solidFill>
                <a:schemeClr val="bg1">
                  <a:lumMod val="95000"/>
                  <a:lumOff val="5000"/>
                </a:schemeClr>
              </a:solidFill>
              <a:latin typeface="HY나무B" pitchFamily="18" charset="-127"/>
              <a:ea typeface="HY나무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가정 폭력 발생 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5796136" y="1484784"/>
            <a:ext cx="2952328" cy="452596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가정 폭력 발생 수는  해가 지남에 따라 줄어드는 경향을 보이고 있음</a:t>
            </a:r>
            <a:r>
              <a:rPr lang="en-US" altLang="ko-KR" dirty="0" smtClean="0">
                <a:solidFill>
                  <a:schemeClr val="tx2"/>
                </a:solidFill>
              </a:rPr>
              <a:t>.               </a:t>
            </a:r>
          </a:p>
          <a:p>
            <a:pPr>
              <a:buNone/>
            </a:pPr>
            <a:r>
              <a:rPr lang="en-US" altLang="ko-KR" dirty="0" smtClean="0">
                <a:solidFill>
                  <a:schemeClr val="tx2"/>
                </a:solidFill>
              </a:rPr>
              <a:t>   ( </a:t>
            </a:r>
            <a:r>
              <a:rPr lang="ko-KR" altLang="en-US" dirty="0" smtClean="0">
                <a:solidFill>
                  <a:schemeClr val="tx2"/>
                </a:solidFill>
              </a:rPr>
              <a:t>원의 색이 진할수록       그 수치가 높은 것임 </a:t>
            </a:r>
            <a:r>
              <a:rPr lang="en-US" altLang="ko-KR" dirty="0" smtClean="0">
                <a:solidFill>
                  <a:schemeClr val="tx2"/>
                </a:solidFill>
              </a:rPr>
              <a:t>.)</a:t>
            </a:r>
          </a:p>
          <a:p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가정 폭력 발생 수가  적을 수록 취학률은 높아 지는 것으로 보여짐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5256584" cy="5168648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smtClean="0"/>
              <a:t>가정 폭력 발생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5229200"/>
            <a:ext cx="8226400" cy="1283288"/>
          </a:xfrm>
        </p:spPr>
        <p:txBody>
          <a:bodyPr/>
          <a:lstStyle/>
          <a:p>
            <a:r>
              <a:rPr lang="ko-KR" altLang="en-US" dirty="0" smtClean="0"/>
              <a:t>색의 진한 정도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C000"/>
                </a:solidFill>
              </a:rPr>
              <a:t>가정 폭력 </a:t>
            </a:r>
            <a:r>
              <a:rPr lang="ko-KR" altLang="en-US" dirty="0" err="1" smtClean="0">
                <a:solidFill>
                  <a:srgbClr val="FFC000"/>
                </a:solidFill>
              </a:rPr>
              <a:t>발생수</a:t>
            </a:r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해가 지남에 따라 감소하는 경향</a:t>
            </a:r>
            <a:r>
              <a:rPr lang="en-US" altLang="ko-KR" dirty="0" smtClean="0"/>
              <a:t>.)</a:t>
            </a:r>
          </a:p>
          <a:p>
            <a:r>
              <a:rPr lang="ko-KR" altLang="en-US" dirty="0" smtClean="0"/>
              <a:t>사각형의 크기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초등학교 진학률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7"/>
            <a:ext cx="5760640" cy="3566111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5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sp>
        <p:nvSpPr>
          <p:cNvPr id="5" name="왼쪽 화살표 4"/>
          <p:cNvSpPr/>
          <p:nvPr/>
        </p:nvSpPr>
        <p:spPr>
          <a:xfrm>
            <a:off x="1835696" y="1916832"/>
            <a:ext cx="2736304" cy="1368152"/>
          </a:xfrm>
          <a:prstGeom prst="leftArrow">
            <a:avLst/>
          </a:prstGeom>
          <a:gradFill>
            <a:gsLst>
              <a:gs pos="33000">
                <a:srgbClr val="FFF200">
                  <a:alpha val="67000"/>
                </a:srgbClr>
              </a:gs>
              <a:gs pos="0">
                <a:srgbClr val="FFF200">
                  <a:alpha val="67000"/>
                </a:srgbClr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864096"/>
          </a:xfrm>
        </p:spPr>
        <p:txBody>
          <a:bodyPr/>
          <a:lstStyle/>
          <a:p>
            <a:r>
              <a:rPr lang="en-US" altLang="ko-KR" sz="2500" dirty="0" smtClean="0"/>
              <a:t>Percent  </a:t>
            </a:r>
            <a:r>
              <a:rPr lang="en-US" altLang="ko-KR" sz="2500" dirty="0" err="1" smtClean="0"/>
              <a:t>vs</a:t>
            </a:r>
            <a:r>
              <a:rPr lang="en-US" altLang="ko-KR" sz="2500" dirty="0" smtClean="0"/>
              <a:t>  (household, basic, infect, violence, hospital)</a:t>
            </a:r>
            <a:endParaRPr lang="ko-KR" altLang="en-US" sz="25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36712"/>
            <a:ext cx="828092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789040"/>
            <a:ext cx="561662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Percent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(household, basic, infect, violence, hospital)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4344" y="2204864"/>
            <a:ext cx="8284120" cy="15121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dirty="0" smtClean="0"/>
              <a:t>취학률과 설명변수들간의 연관성을 좀 더 보기 쉽게 하기 위해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서울시 지도 위에 해당사항을 표시해 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149080"/>
            <a:ext cx="7488832" cy="1368152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5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914400"/>
          </a:xfrm>
        </p:spPr>
        <p:txBody>
          <a:bodyPr/>
          <a:lstStyle/>
          <a:p>
            <a:r>
              <a:rPr lang="en-US" altLang="ko-KR" dirty="0" smtClean="0"/>
              <a:t>Percent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household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6216" y="1484784"/>
            <a:ext cx="2249736" cy="4525963"/>
          </a:xfrm>
        </p:spPr>
        <p:txBody>
          <a:bodyPr/>
          <a:lstStyle/>
          <a:p>
            <a:r>
              <a:rPr lang="ko-KR" altLang="en-US" dirty="0" smtClean="0"/>
              <a:t>전반적으로      </a:t>
            </a:r>
            <a:r>
              <a:rPr lang="ko-KR" altLang="en-US" dirty="0" smtClean="0">
                <a:solidFill>
                  <a:srgbClr val="FFC000"/>
                </a:solidFill>
              </a:rPr>
              <a:t>소년</a:t>
            </a:r>
            <a:r>
              <a:rPr lang="en-US" altLang="ko-KR" dirty="0" smtClean="0">
                <a:solidFill>
                  <a:srgbClr val="FFC000"/>
                </a:solidFill>
              </a:rPr>
              <a:t>, </a:t>
            </a:r>
            <a:r>
              <a:rPr lang="ko-KR" altLang="en-US" dirty="0" smtClean="0">
                <a:solidFill>
                  <a:srgbClr val="FFC000"/>
                </a:solidFill>
              </a:rPr>
              <a:t>소녀 가장 수가 적은 지역 일수록 취학률이 높아지는 것</a:t>
            </a:r>
            <a:r>
              <a:rPr lang="ko-KR" altLang="en-US" dirty="0" smtClean="0"/>
              <a:t>으로 판단됨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5976664" cy="4968552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7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Percent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household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520" y="5661248"/>
            <a:ext cx="8298408" cy="79208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연도에 따라 나누어봐도 소년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 가장 수가 적은 지역일수록 취학률이 높아지는 경향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해가 지남에 따라 </a:t>
            </a:r>
            <a:r>
              <a:rPr lang="ko-KR" altLang="en-US" dirty="0" smtClean="0">
                <a:solidFill>
                  <a:srgbClr val="FFC000"/>
                </a:solidFill>
              </a:rPr>
              <a:t>취학률은 증가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7704856" cy="4104456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Percent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basic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544" y="5849888"/>
            <a:ext cx="8226400" cy="100811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기초 생활 수급자의 수가 많은 지역일수록 취학률은 높음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>
                <a:solidFill>
                  <a:srgbClr val="FFC000"/>
                </a:solidFill>
              </a:rPr>
              <a:t>국가 차원에서의 기초 생활 </a:t>
            </a:r>
            <a:r>
              <a:rPr lang="ko-KR" altLang="en-US" dirty="0" err="1" smtClean="0">
                <a:solidFill>
                  <a:srgbClr val="FFC000"/>
                </a:solidFill>
              </a:rPr>
              <a:t>수급자에</a:t>
            </a:r>
            <a:r>
              <a:rPr lang="ko-KR" altLang="en-US" dirty="0" smtClean="0">
                <a:solidFill>
                  <a:srgbClr val="FFC000"/>
                </a:solidFill>
              </a:rPr>
              <a:t> 대한 교육분야와 관련된 혜택이 주된 원인</a:t>
            </a:r>
            <a:r>
              <a:rPr lang="ko-KR" altLang="en-US" dirty="0" smtClean="0"/>
              <a:t>이라고 보여짐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352928" cy="4104456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Percent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infect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520" y="5661248"/>
            <a:ext cx="8370416" cy="100811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rgbClr val="FFFF00"/>
                </a:solidFill>
              </a:rPr>
              <a:t>환자의 수가 적은 지역의 취학률이 대체적으로 높음</a:t>
            </a:r>
            <a:r>
              <a:rPr lang="en-US" altLang="ko-KR" sz="2400" dirty="0" smtClean="0">
                <a:solidFill>
                  <a:srgbClr val="FFFF00"/>
                </a:solidFill>
              </a:rPr>
              <a:t>.</a:t>
            </a:r>
          </a:p>
          <a:p>
            <a:r>
              <a:rPr lang="ko-KR" altLang="en-US" sz="2400" dirty="0" smtClean="0"/>
              <a:t>법정 </a:t>
            </a:r>
            <a:r>
              <a:rPr lang="ko-KR" altLang="en-US" sz="2400" dirty="0" err="1" smtClean="0"/>
              <a:t>감염병에</a:t>
            </a:r>
            <a:r>
              <a:rPr lang="ko-KR" altLang="en-US" sz="2400" dirty="0" smtClean="0"/>
              <a:t> 대한 서울시의 지속적인 관리가 필요함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104457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Percent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violence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5589240"/>
            <a:ext cx="8496944" cy="108012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가정 폭력 발생 수가 감소하면 취학률은 높아지는 경향</a:t>
            </a:r>
            <a:r>
              <a:rPr lang="en-US" altLang="ko-KR" dirty="0" smtClean="0">
                <a:solidFill>
                  <a:srgbClr val="FFFF00"/>
                </a:solidFill>
              </a:rPr>
              <a:t>.</a:t>
            </a:r>
          </a:p>
          <a:p>
            <a:r>
              <a:rPr lang="ko-KR" altLang="en-US" dirty="0" smtClean="0"/>
              <a:t>사회적으로 가정 폭력이 심각해짐에 따라 </a:t>
            </a:r>
            <a:r>
              <a:rPr lang="ko-KR" altLang="en-US" dirty="0" smtClean="0">
                <a:solidFill>
                  <a:srgbClr val="FFC000"/>
                </a:solidFill>
              </a:rPr>
              <a:t>정부차원에서 대책을 마련하고 예방교육</a:t>
            </a:r>
            <a:r>
              <a:rPr lang="ko-KR" altLang="en-US" baseline="0" dirty="0" smtClean="0">
                <a:solidFill>
                  <a:srgbClr val="FFC000"/>
                </a:solidFill>
              </a:rPr>
              <a:t> 등의 여러 노력을 기울인</a:t>
            </a:r>
            <a:r>
              <a:rPr lang="ko-KR" altLang="en-US" dirty="0" smtClean="0">
                <a:solidFill>
                  <a:srgbClr val="FFC000"/>
                </a:solidFill>
              </a:rPr>
              <a:t> 것이 주된 원인</a:t>
            </a:r>
            <a:r>
              <a:rPr lang="ko-KR" altLang="en-US" dirty="0" smtClean="0"/>
              <a:t>이라고 여겨짐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59"/>
            <a:ext cx="8496944" cy="4032449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914400"/>
          </a:xfrm>
        </p:spPr>
        <p:txBody>
          <a:bodyPr/>
          <a:lstStyle/>
          <a:p>
            <a:r>
              <a:rPr lang="en-US" altLang="ko-KR" dirty="0" smtClean="0"/>
              <a:t>Percent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hospital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0192" y="1340768"/>
            <a:ext cx="2520280" cy="4955697"/>
          </a:xfrm>
        </p:spPr>
        <p:txBody>
          <a:bodyPr/>
          <a:lstStyle/>
          <a:p>
            <a:r>
              <a:rPr lang="ko-KR" altLang="en-US" dirty="0" smtClean="0"/>
              <a:t>전반적으로는  </a:t>
            </a:r>
            <a:r>
              <a:rPr lang="ko-KR" altLang="en-US" dirty="0" smtClean="0">
                <a:solidFill>
                  <a:srgbClr val="FFFF00"/>
                </a:solidFill>
              </a:rPr>
              <a:t>병원의 수가 많은 지역이  취학률도 높은 것</a:t>
            </a:r>
            <a:r>
              <a:rPr lang="ko-KR" altLang="en-US" dirty="0" smtClean="0"/>
              <a:t>으로 보임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   </a:t>
            </a:r>
            <a:r>
              <a:rPr lang="en-US" altLang="ko-KR" sz="6000" u="sng" dirty="0" smtClean="0">
                <a:solidFill>
                  <a:srgbClr val="FF6600"/>
                </a:solidFill>
              </a:rPr>
              <a:t>But...</a:t>
            </a:r>
            <a:endParaRPr lang="ko-KR" altLang="en-US" u="sng" dirty="0">
              <a:solidFill>
                <a:srgbClr val="FF6600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5832648" cy="5287470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8291276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latin typeface="HY울릉도B" pitchFamily="18" charset="-127"/>
                <a:ea typeface="HY울릉도B" pitchFamily="18" charset="-127"/>
              </a:rPr>
              <a:t> </a:t>
            </a:r>
            <a:r>
              <a:rPr lang="en-US" altLang="ko-KR" sz="4800" b="1" u="sng" dirty="0" smtClean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Tableau </a:t>
            </a:r>
            <a:r>
              <a:rPr lang="en-US" altLang="ko-KR" sz="4800" b="1" dirty="0" smtClean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+ </a:t>
            </a:r>
            <a:r>
              <a:rPr lang="en-US" altLang="ko-KR" sz="4800" b="1" u="sng" dirty="0" err="1" smtClean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ggmap</a:t>
            </a:r>
            <a:r>
              <a:rPr lang="en-US" altLang="ko-KR" sz="4800" b="1" u="sng" dirty="0" smtClean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 in R</a:t>
            </a:r>
            <a:endParaRPr lang="ko-KR" altLang="en-US" sz="4800" b="1" u="sng" dirty="0">
              <a:solidFill>
                <a:schemeClr val="bg1"/>
              </a:solidFill>
              <a:latin typeface="HY울릉도B" pitchFamily="18" charset="-127"/>
              <a:ea typeface="HY울릉도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Percent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hospital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23528" y="5589240"/>
            <a:ext cx="8370416" cy="1080120"/>
          </a:xfrm>
        </p:spPr>
        <p:txBody>
          <a:bodyPr/>
          <a:lstStyle/>
          <a:p>
            <a:r>
              <a:rPr lang="en-US" altLang="ko-KR" dirty="0" smtClean="0"/>
              <a:t>2006, 2007, 2010, </a:t>
            </a:r>
            <a:r>
              <a:rPr lang="ko-KR" altLang="en-US" dirty="0" smtClean="0"/>
              <a:t>그리고</a:t>
            </a:r>
            <a:r>
              <a:rPr lang="en-US" altLang="ko-KR" dirty="0" smtClean="0"/>
              <a:t> 2011</a:t>
            </a:r>
            <a:r>
              <a:rPr lang="ko-KR" altLang="en-US" dirty="0" smtClean="0"/>
              <a:t>년도에는 </a:t>
            </a:r>
            <a:r>
              <a:rPr lang="ko-KR" altLang="en-US" dirty="0" smtClean="0">
                <a:solidFill>
                  <a:srgbClr val="FFFF00"/>
                </a:solidFill>
              </a:rPr>
              <a:t>오히려 병원수가 적은 지역의 취학률이 더 </a:t>
            </a:r>
            <a:r>
              <a:rPr lang="ko-KR" altLang="en-US" dirty="0" err="1" smtClean="0">
                <a:solidFill>
                  <a:srgbClr val="FFFF00"/>
                </a:solidFill>
              </a:rPr>
              <a:t>높아보임</a:t>
            </a:r>
            <a:r>
              <a:rPr lang="en-US" altLang="ko-KR" dirty="0" smtClean="0">
                <a:solidFill>
                  <a:srgbClr val="FFFF00"/>
                </a:solidFill>
              </a:rPr>
              <a:t>.</a:t>
            </a:r>
            <a:r>
              <a:rPr lang="en-US" altLang="ko-KR" dirty="0" smtClean="0"/>
              <a:t> (Simpson’s paradox?)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40768"/>
            <a:ext cx="8424936" cy="4104456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4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sz="6000" dirty="0" smtClean="0"/>
              <a:t>2000</a:t>
            </a:r>
            <a:r>
              <a:rPr lang="ko-KR" altLang="en-US" sz="6000" dirty="0" smtClean="0"/>
              <a:t>년대 중</a:t>
            </a:r>
            <a:r>
              <a:rPr lang="en-US" altLang="ko-KR" sz="6000" dirty="0" smtClean="0"/>
              <a:t>, </a:t>
            </a:r>
            <a:r>
              <a:rPr lang="ko-KR" altLang="en-US" sz="6000" dirty="0" smtClean="0"/>
              <a:t>후반기의 </a:t>
            </a:r>
            <a:r>
              <a:rPr lang="en-US" altLang="ko-KR" sz="6000" dirty="0" smtClean="0"/>
              <a:t>trend</a:t>
            </a:r>
            <a:br>
              <a:rPr lang="en-US" altLang="ko-KR" sz="6000" dirty="0" smtClean="0"/>
            </a:br>
            <a:r>
              <a:rPr lang="en-US" altLang="ko-KR" sz="6000" dirty="0" smtClean="0"/>
              <a:t>       </a:t>
            </a:r>
            <a:r>
              <a:rPr lang="en-US" altLang="ko-KR" sz="7200" dirty="0" smtClean="0">
                <a:sym typeface="Wingdings" pitchFamily="2" charset="2"/>
              </a:rPr>
              <a:t> </a:t>
            </a:r>
            <a:r>
              <a:rPr lang="en-US" altLang="ko-KR" sz="7200" u="sng" dirty="0" smtClean="0">
                <a:sym typeface="Wingdings" pitchFamily="2" charset="2"/>
              </a:rPr>
              <a:t>‘</a:t>
            </a:r>
            <a:r>
              <a:rPr lang="ko-KR" altLang="en-US" sz="7200" u="sng" dirty="0" smtClean="0">
                <a:sym typeface="Wingdings" pitchFamily="2" charset="2"/>
              </a:rPr>
              <a:t>입 학 유 예</a:t>
            </a:r>
            <a:r>
              <a:rPr lang="en-US" altLang="ko-KR" sz="7200" u="sng" dirty="0" smtClean="0">
                <a:sym typeface="Wingdings" pitchFamily="2" charset="2"/>
              </a:rPr>
              <a:t>’</a:t>
            </a:r>
            <a:endParaRPr lang="ko-KR" altLang="en-US" sz="72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914400"/>
          </a:xfrm>
        </p:spPr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미취학 </a:t>
            </a:r>
            <a:r>
              <a:rPr lang="ko-KR" altLang="en-US" dirty="0" err="1" smtClean="0"/>
              <a:t>아동수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입학유예자 포함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5940152" y="1268760"/>
            <a:ext cx="2825800" cy="532859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2006</a:t>
            </a:r>
            <a:r>
              <a:rPr lang="ko-KR" altLang="en-US" dirty="0" smtClean="0"/>
              <a:t>년부터 </a:t>
            </a:r>
            <a:r>
              <a:rPr lang="en-US" altLang="ko-KR" dirty="0" smtClean="0"/>
              <a:t>2008</a:t>
            </a:r>
            <a:r>
              <a:rPr lang="ko-KR" altLang="en-US" dirty="0" smtClean="0"/>
              <a:t>년까지의 경우 초등학교 취학률이 입학유예의 열풍에 영향을 받아 그 수치가 저조함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             </a:t>
            </a:r>
            <a:r>
              <a:rPr lang="en-US" altLang="ko-KR" dirty="0" smtClean="0">
                <a:solidFill>
                  <a:srgbClr val="FFFF00"/>
                </a:solidFill>
              </a:rPr>
              <a:t>‘</a:t>
            </a:r>
            <a:r>
              <a:rPr lang="ko-KR" altLang="en-US" dirty="0" smtClean="0">
                <a:solidFill>
                  <a:srgbClr val="FFFF00"/>
                </a:solidFill>
              </a:rPr>
              <a:t>제 나이 입학</a:t>
            </a:r>
            <a:r>
              <a:rPr lang="en-US" altLang="ko-KR" dirty="0" smtClean="0">
                <a:solidFill>
                  <a:srgbClr val="FFFF00"/>
                </a:solidFill>
              </a:rPr>
              <a:t>’</a:t>
            </a:r>
            <a:r>
              <a:rPr lang="ko-KR" altLang="en-US" dirty="0" smtClean="0">
                <a:solidFill>
                  <a:srgbClr val="FFFF00"/>
                </a:solidFill>
              </a:rPr>
              <a:t>으로의 회귀가 이루어짐</a:t>
            </a:r>
            <a:r>
              <a:rPr lang="ko-KR" altLang="en-US" dirty="0" smtClean="0"/>
              <a:t>에  따라 그 이후의 취학률은 높은 수치를 기록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5472608" cy="5391230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5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3635896" y="2276872"/>
            <a:ext cx="936104" cy="864096"/>
          </a:xfrm>
          <a:prstGeom prst="ellipse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772400" cy="914400"/>
          </a:xfrm>
        </p:spPr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미취학 </a:t>
            </a:r>
            <a:r>
              <a:rPr lang="ko-KR" altLang="en-US" dirty="0" err="1" smtClean="0"/>
              <a:t>아동수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입학유예자 포함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7920880" cy="5112568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5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2016224"/>
          </a:xfrm>
        </p:spPr>
        <p:txBody>
          <a:bodyPr/>
          <a:lstStyle/>
          <a:p>
            <a:r>
              <a:rPr lang="en-US" altLang="ko-KR" sz="9600" b="1" dirty="0" smtClean="0"/>
              <a:t>Result </a:t>
            </a:r>
            <a:r>
              <a:rPr lang="en-US" altLang="ko-KR" sz="6600" b="1" dirty="0" smtClean="0"/>
              <a:t>(</a:t>
            </a:r>
            <a:r>
              <a:rPr lang="ko-KR" altLang="en-US" sz="6600" b="1" dirty="0" smtClean="0"/>
              <a:t>결과</a:t>
            </a:r>
            <a:r>
              <a:rPr lang="en-US" altLang="ko-KR" sz="6600" b="1" dirty="0" smtClean="0"/>
              <a:t>)</a:t>
            </a:r>
            <a:endParaRPr lang="ko-KR" altLang="en-US" sz="6600" dirty="0">
              <a:solidFill>
                <a:srgbClr val="7030A0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>
          <a:xfrm>
            <a:off x="4644008" y="2132856"/>
            <a:ext cx="4248472" cy="4525963"/>
          </a:xfrm>
        </p:spPr>
        <p:txBody>
          <a:bodyPr/>
          <a:lstStyle/>
          <a:p>
            <a:r>
              <a:rPr lang="ko-KR" altLang="en-US" u="sng" dirty="0" smtClean="0"/>
              <a:t>연도가 지남에 따라</a:t>
            </a:r>
            <a:r>
              <a:rPr lang="en-US" altLang="ko-KR" u="sng" dirty="0" smtClean="0"/>
              <a:t>   </a:t>
            </a:r>
          </a:p>
          <a:p>
            <a:pPr>
              <a:buNone/>
            </a:pPr>
            <a:r>
              <a:rPr lang="ko-KR" altLang="en-US" dirty="0" smtClean="0">
                <a:solidFill>
                  <a:srgbClr val="FF0000"/>
                </a:solidFill>
              </a:rPr>
              <a:t>   </a:t>
            </a:r>
            <a:r>
              <a:rPr lang="ko-KR" altLang="en-US" dirty="0" smtClean="0">
                <a:solidFill>
                  <a:schemeClr val="tx2"/>
                </a:solidFill>
              </a:rPr>
              <a:t>병원수가 많은 지역과 소년소녀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</a:rPr>
              <a:t>가장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ko-KR" altLang="en-US" dirty="0" smtClean="0">
                <a:solidFill>
                  <a:schemeClr val="tx2"/>
                </a:solidFill>
              </a:rPr>
              <a:t>   수가 적은 지역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가정폭력 발생수가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ko-KR" altLang="en-US" dirty="0" smtClean="0">
                <a:solidFill>
                  <a:schemeClr val="tx2"/>
                </a:solidFill>
              </a:rPr>
              <a:t>   적은 지역</a:t>
            </a:r>
            <a:r>
              <a:rPr lang="en-US" altLang="ko-KR" dirty="0" smtClean="0">
                <a:solidFill>
                  <a:schemeClr val="tx2"/>
                </a:solidFill>
              </a:rPr>
              <a:t>,</a:t>
            </a:r>
            <a:r>
              <a:rPr lang="ko-KR" altLang="en-US" dirty="0" smtClean="0">
                <a:solidFill>
                  <a:schemeClr val="tx2"/>
                </a:solidFill>
              </a:rPr>
              <a:t>기초  생활 수급자가 많은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ko-KR" altLang="en-US" dirty="0" smtClean="0">
                <a:solidFill>
                  <a:schemeClr val="tx2"/>
                </a:solidFill>
              </a:rPr>
              <a:t>   지역</a:t>
            </a:r>
            <a:r>
              <a:rPr lang="en-US" altLang="ko-KR" dirty="0" smtClean="0">
                <a:solidFill>
                  <a:schemeClr val="tx2"/>
                </a:solidFill>
              </a:rPr>
              <a:t>,  </a:t>
            </a:r>
            <a:r>
              <a:rPr lang="ko-KR" altLang="en-US" dirty="0" smtClean="0">
                <a:solidFill>
                  <a:schemeClr val="tx2"/>
                </a:solidFill>
              </a:rPr>
              <a:t>환자수가 많은 지역의      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ko-KR" altLang="en-US" dirty="0" smtClean="0">
                <a:solidFill>
                  <a:schemeClr val="tx2"/>
                </a:solidFill>
              </a:rPr>
              <a:t>   취학률이 높은 것으로  나타났다</a:t>
            </a:r>
            <a:r>
              <a:rPr lang="en-US" altLang="ko-KR" dirty="0" smtClean="0">
                <a:solidFill>
                  <a:schemeClr val="tx2"/>
                </a:solidFill>
              </a:rPr>
              <a:t>. </a:t>
            </a:r>
          </a:p>
          <a:p>
            <a:pPr>
              <a:buNone/>
            </a:pPr>
            <a:r>
              <a:rPr lang="en-US" altLang="ko-KR" dirty="0" smtClean="0"/>
              <a:t>  </a:t>
            </a:r>
          </a:p>
          <a:p>
            <a:pPr>
              <a:buNone/>
            </a:pPr>
            <a:r>
              <a:rPr lang="en-US" altLang="ko-KR" dirty="0" smtClean="0"/>
              <a:t>   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38164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924944"/>
            <a:ext cx="3816424" cy="1224136"/>
          </a:xfrm>
          <a:prstGeom prst="rect">
            <a:avLst/>
          </a:prstGeom>
          <a:noFill/>
          <a:ln w="88900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149080"/>
            <a:ext cx="3816424" cy="1224136"/>
          </a:xfrm>
          <a:prstGeom prst="rect">
            <a:avLst/>
          </a:prstGeom>
          <a:noFill/>
          <a:ln w="88900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5373216"/>
            <a:ext cx="3816424" cy="1124744"/>
          </a:xfrm>
          <a:prstGeom prst="rect">
            <a:avLst/>
          </a:prstGeom>
          <a:noFill/>
          <a:ln w="889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2016224"/>
          </a:xfrm>
        </p:spPr>
        <p:txBody>
          <a:bodyPr/>
          <a:lstStyle/>
          <a:p>
            <a:r>
              <a:rPr lang="ko-KR" altLang="en-US" sz="6600" u="sng" dirty="0" smtClean="0">
                <a:solidFill>
                  <a:schemeClr val="tx1"/>
                </a:solidFill>
              </a:rPr>
              <a:t>서울시에서 </a:t>
            </a:r>
            <a:r>
              <a:rPr lang="ko-KR" altLang="en-US" sz="6600" u="sng" dirty="0" err="1" smtClean="0">
                <a:solidFill>
                  <a:schemeClr val="tx1"/>
                </a:solidFill>
              </a:rPr>
              <a:t>해야할</a:t>
            </a:r>
            <a:r>
              <a:rPr lang="ko-KR" altLang="en-US" sz="6600" u="sng" dirty="0" smtClean="0">
                <a:solidFill>
                  <a:schemeClr val="tx1"/>
                </a:solidFill>
              </a:rPr>
              <a:t> 노력은</a:t>
            </a:r>
            <a:r>
              <a:rPr lang="en-US" altLang="ko-KR" sz="6600" u="sng" dirty="0" smtClean="0">
                <a:solidFill>
                  <a:schemeClr val="tx1"/>
                </a:solidFill>
              </a:rPr>
              <a:t>?</a:t>
            </a:r>
            <a:endParaRPr lang="ko-KR" altLang="en-US" sz="6600" u="sng" dirty="0">
              <a:solidFill>
                <a:schemeClr val="tx1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4860032" y="2132856"/>
            <a:ext cx="4038600" cy="4525963"/>
          </a:xfrm>
        </p:spPr>
        <p:txBody>
          <a:bodyPr/>
          <a:lstStyle/>
          <a:p>
            <a:pPr>
              <a:buNone/>
            </a:pPr>
            <a:r>
              <a:rPr lang="ko-KR" altLang="en-US" dirty="0" smtClean="0"/>
              <a:t>우리가 찾은 자료와 분석결과들은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이와 같은 결과를 보여주는데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서울시는 </a:t>
            </a:r>
            <a:r>
              <a:rPr lang="ko-KR" altLang="en-US" dirty="0" smtClean="0">
                <a:solidFill>
                  <a:schemeClr val="tx2"/>
                </a:solidFill>
              </a:rPr>
              <a:t>이를 이용하여 앞으로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ko-KR" altLang="en-US" dirty="0" smtClean="0">
                <a:solidFill>
                  <a:schemeClr val="tx2"/>
                </a:solidFill>
              </a:rPr>
              <a:t>어떻게 상황을 이해하고 받아들이며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ko-KR" altLang="en-US" dirty="0" smtClean="0">
                <a:solidFill>
                  <a:schemeClr val="tx2"/>
                </a:solidFill>
              </a:rPr>
              <a:t>어떠한 노력을 기울여야 할까</a:t>
            </a:r>
            <a:r>
              <a:rPr lang="en-US" altLang="ko-KR" dirty="0" smtClean="0">
                <a:solidFill>
                  <a:schemeClr val="tx2"/>
                </a:solidFill>
              </a:rPr>
              <a:t>?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844824"/>
            <a:ext cx="3960440" cy="4392488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4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2016224"/>
          </a:xfrm>
        </p:spPr>
        <p:txBody>
          <a:bodyPr/>
          <a:lstStyle/>
          <a:p>
            <a:r>
              <a:rPr lang="ko-KR" altLang="en-US" sz="6600" dirty="0" err="1" smtClean="0">
                <a:solidFill>
                  <a:schemeClr val="tx2"/>
                </a:solidFill>
              </a:rPr>
              <a:t>병원수</a:t>
            </a:r>
            <a:r>
              <a:rPr lang="ko-KR" altLang="en-US" sz="6600" dirty="0" smtClean="0">
                <a:solidFill>
                  <a:schemeClr val="tx2"/>
                </a:solidFill>
              </a:rPr>
              <a:t> </a:t>
            </a:r>
            <a:r>
              <a:rPr lang="en-US" altLang="ko-KR" sz="6600" dirty="0" smtClean="0">
                <a:solidFill>
                  <a:schemeClr val="tx2"/>
                </a:solidFill>
              </a:rPr>
              <a:t>/ </a:t>
            </a:r>
            <a:r>
              <a:rPr lang="ko-KR" altLang="en-US" sz="6600" dirty="0" smtClean="0">
                <a:solidFill>
                  <a:schemeClr val="tx2"/>
                </a:solidFill>
              </a:rPr>
              <a:t>환자수가 많은 지역</a:t>
            </a:r>
            <a:endParaRPr lang="ko-KR" altLang="en-US" sz="6600" dirty="0">
              <a:solidFill>
                <a:schemeClr val="tx2"/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4283968" y="1484785"/>
            <a:ext cx="4608512" cy="23762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ko-KR" altLang="en-US" dirty="0" smtClean="0"/>
              <a:t>   아무래도 위생과 보건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아이들의 건강을 생각한 가족들의 주 거주지가 인근지역의 병원 근처에 있어야 할 것으로 보임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</a:t>
            </a:r>
            <a:r>
              <a:rPr lang="ko-KR" altLang="en-US" dirty="0" err="1" smtClean="0"/>
              <a:t>몇년사이</a:t>
            </a:r>
            <a:r>
              <a:rPr lang="ko-KR" altLang="en-US" dirty="0" smtClean="0"/>
              <a:t> 병원수가 늘어나면서 역시 취학률이 </a:t>
            </a:r>
            <a:r>
              <a:rPr lang="ko-KR" altLang="en-US" dirty="0" err="1" smtClean="0"/>
              <a:t>늘어나는것을</a:t>
            </a:r>
            <a:r>
              <a:rPr lang="ko-KR" altLang="en-US" dirty="0" smtClean="0"/>
              <a:t> 살펴보면 </a:t>
            </a:r>
            <a:r>
              <a:rPr lang="ko-KR" altLang="en-US" dirty="0" smtClean="0">
                <a:solidFill>
                  <a:srgbClr val="FFFF00"/>
                </a:solidFill>
              </a:rPr>
              <a:t>서울시가 보건정책에 많은 노력을 들인 결과</a:t>
            </a:r>
            <a:r>
              <a:rPr lang="ko-KR" altLang="en-US" dirty="0" smtClean="0"/>
              <a:t>라고 생각된다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>
          <a:xfrm>
            <a:off x="-180528" y="4149080"/>
            <a:ext cx="4824536" cy="23762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dirty="0" smtClean="0"/>
              <a:t>    또한 분석결과 중에는 환자수와 취학률은 비례하고 환자수가 많은 지역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일수록 병원수가 많다는 결과가 있는 것을 보면</a:t>
            </a:r>
            <a:r>
              <a:rPr lang="en-US" altLang="ko-KR" dirty="0" smtClean="0"/>
              <a:t> </a:t>
            </a:r>
            <a:r>
              <a:rPr lang="ko-KR" altLang="en-US" dirty="0" err="1" smtClean="0">
                <a:solidFill>
                  <a:srgbClr val="FFFF00"/>
                </a:solidFill>
              </a:rPr>
              <a:t>감염병의</a:t>
            </a:r>
            <a:r>
              <a:rPr lang="ko-KR" altLang="en-US" dirty="0" smtClean="0">
                <a:solidFill>
                  <a:srgbClr val="FFFF00"/>
                </a:solidFill>
              </a:rPr>
              <a:t> 심각성으로 인해 서울시에서 대책마련에 나서고 있는 것</a:t>
            </a:r>
            <a:r>
              <a:rPr lang="ko-KR" altLang="en-US" dirty="0" smtClean="0"/>
              <a:t>으로 보여진다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1" y="1556792"/>
            <a:ext cx="4248472" cy="2232247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85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4149080"/>
            <a:ext cx="4139952" cy="2444502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85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1080120"/>
          </a:xfrm>
        </p:spPr>
        <p:txBody>
          <a:bodyPr/>
          <a:lstStyle/>
          <a:p>
            <a:r>
              <a:rPr lang="ko-KR" altLang="en-US" sz="6600" dirty="0" smtClean="0">
                <a:solidFill>
                  <a:schemeClr val="tx2"/>
                </a:solidFill>
              </a:rPr>
              <a:t>소년</a:t>
            </a:r>
            <a:r>
              <a:rPr lang="en-US" altLang="ko-KR" sz="6600" dirty="0" smtClean="0">
                <a:solidFill>
                  <a:schemeClr val="tx2"/>
                </a:solidFill>
              </a:rPr>
              <a:t>, </a:t>
            </a:r>
            <a:r>
              <a:rPr lang="ko-KR" altLang="en-US" sz="6600" dirty="0" smtClean="0">
                <a:solidFill>
                  <a:schemeClr val="tx2"/>
                </a:solidFill>
              </a:rPr>
              <a:t>소녀 가장 </a:t>
            </a:r>
            <a:r>
              <a:rPr lang="en-US" altLang="ko-KR" sz="6600" dirty="0" smtClean="0">
                <a:solidFill>
                  <a:schemeClr val="tx2"/>
                </a:solidFill>
              </a:rPr>
              <a:t>/ </a:t>
            </a:r>
            <a:r>
              <a:rPr lang="ko-KR" altLang="en-US" sz="6600" dirty="0" smtClean="0">
                <a:solidFill>
                  <a:schemeClr val="tx2"/>
                </a:solidFill>
              </a:rPr>
              <a:t>기초생활 </a:t>
            </a:r>
            <a:r>
              <a:rPr lang="ko-KR" altLang="en-US" sz="6600" dirty="0" err="1" smtClean="0">
                <a:solidFill>
                  <a:schemeClr val="tx2"/>
                </a:solidFill>
              </a:rPr>
              <a:t>수급자</a:t>
            </a:r>
            <a:endParaRPr lang="ko-KR" altLang="en-US" sz="6600" dirty="0">
              <a:solidFill>
                <a:srgbClr val="7030A0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>
          <a:xfrm>
            <a:off x="4644008" y="1628800"/>
            <a:ext cx="4248472" cy="23042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dirty="0" smtClean="0"/>
              <a:t>  </a:t>
            </a:r>
          </a:p>
          <a:p>
            <a:pPr>
              <a:buNone/>
            </a:pPr>
            <a:r>
              <a:rPr lang="en-US" altLang="ko-KR" dirty="0" smtClean="0"/>
              <a:t>   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5486" r="5486"/>
          <a:stretch>
            <a:fillRect/>
          </a:stretch>
        </p:blipFill>
        <p:spPr bwMode="auto">
          <a:xfrm>
            <a:off x="323528" y="1412777"/>
            <a:ext cx="4176464" cy="2448271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87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 l="8085" r="8085"/>
          <a:stretch>
            <a:fillRect/>
          </a:stretch>
        </p:blipFill>
        <p:spPr bwMode="auto">
          <a:xfrm>
            <a:off x="4644008" y="4077072"/>
            <a:ext cx="4131568" cy="2564904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sp>
        <p:nvSpPr>
          <p:cNvPr id="20" name="내용 개체 틀 6"/>
          <p:cNvSpPr>
            <a:spLocks noGrp="1"/>
          </p:cNvSpPr>
          <p:nvPr>
            <p:ph sz="half" idx="1"/>
          </p:nvPr>
        </p:nvSpPr>
        <p:spPr>
          <a:xfrm>
            <a:off x="4355976" y="1484784"/>
            <a:ext cx="4536504" cy="230425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ko-KR" altLang="en-US" dirty="0" smtClean="0"/>
              <a:t>    전체적으로 소년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 가장 수가 많은 지역의 취학률이 적다는 결과가 있지만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기초 생활 수급자가 많은 지역의 취학률은  높은 것으로 보아 </a:t>
            </a:r>
            <a:r>
              <a:rPr lang="ko-KR" altLang="en-US" u="sng" dirty="0" smtClean="0">
                <a:solidFill>
                  <a:srgbClr val="FFFF00"/>
                </a:solidFill>
              </a:rPr>
              <a:t>국가차원에서의 기초생활 </a:t>
            </a:r>
            <a:r>
              <a:rPr lang="ko-KR" altLang="en-US" u="sng" dirty="0" err="1" smtClean="0">
                <a:solidFill>
                  <a:srgbClr val="FFFF00"/>
                </a:solidFill>
              </a:rPr>
              <a:t>수급자에</a:t>
            </a:r>
            <a:r>
              <a:rPr lang="ko-KR" altLang="en-US" u="sng" dirty="0" smtClean="0">
                <a:solidFill>
                  <a:srgbClr val="FFFF00"/>
                </a:solidFill>
              </a:rPr>
              <a:t> 대한 교육분야와 관련된 혜택이 주된 원인이라고 보여진다</a:t>
            </a:r>
            <a:r>
              <a:rPr lang="en-US" altLang="ko-KR" u="sng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1" name="내용 개체 틀 6"/>
          <p:cNvSpPr>
            <a:spLocks noGrp="1"/>
          </p:cNvSpPr>
          <p:nvPr>
            <p:ph sz="half" idx="1"/>
          </p:nvPr>
        </p:nvSpPr>
        <p:spPr>
          <a:xfrm>
            <a:off x="-252536" y="4149080"/>
            <a:ext cx="4789040" cy="23042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dirty="0" smtClean="0"/>
              <a:t>   앞으로 서울시에서는 </a:t>
            </a:r>
            <a:r>
              <a:rPr lang="ko-KR" altLang="en-US" u="sng" dirty="0" smtClean="0">
                <a:solidFill>
                  <a:srgbClr val="FF6600"/>
                </a:solidFill>
              </a:rPr>
              <a:t>소년소녀 가장</a:t>
            </a:r>
            <a:r>
              <a:rPr lang="en-US" altLang="ko-KR" u="sng" dirty="0" smtClean="0">
                <a:solidFill>
                  <a:srgbClr val="FF6600"/>
                </a:solidFill>
              </a:rPr>
              <a:t>, </a:t>
            </a:r>
            <a:r>
              <a:rPr lang="ko-KR" altLang="en-US" u="sng" dirty="0" smtClean="0">
                <a:solidFill>
                  <a:srgbClr val="FF6600"/>
                </a:solidFill>
              </a:rPr>
              <a:t>기초생활 </a:t>
            </a:r>
            <a:r>
              <a:rPr lang="ko-KR" altLang="en-US" u="sng" dirty="0" err="1" smtClean="0">
                <a:solidFill>
                  <a:srgbClr val="FF6600"/>
                </a:solidFill>
              </a:rPr>
              <a:t>수급자에</a:t>
            </a:r>
            <a:r>
              <a:rPr lang="ko-KR" altLang="en-US" u="sng" dirty="0" smtClean="0">
                <a:solidFill>
                  <a:srgbClr val="FF6600"/>
                </a:solidFill>
              </a:rPr>
              <a:t> 대한 복지서비스의 확대에 신경을 써야 </a:t>
            </a:r>
            <a:r>
              <a:rPr lang="ko-KR" altLang="en-US" u="sng" dirty="0" err="1" smtClean="0">
                <a:solidFill>
                  <a:srgbClr val="FF6600"/>
                </a:solidFill>
              </a:rPr>
              <a:t>할것으로</a:t>
            </a:r>
            <a:r>
              <a:rPr lang="ko-KR" altLang="en-US" u="sng" dirty="0" smtClean="0">
                <a:solidFill>
                  <a:srgbClr val="FF6600"/>
                </a:solidFill>
              </a:rPr>
              <a:t> 보인다</a:t>
            </a:r>
            <a:r>
              <a:rPr lang="en-US" altLang="ko-KR" u="sng" dirty="0" smtClean="0">
                <a:solidFill>
                  <a:srgbClr val="FF6600"/>
                </a:solidFill>
              </a:rPr>
              <a:t>.</a:t>
            </a:r>
            <a:r>
              <a:rPr lang="ko-KR" altLang="en-US" u="sng" dirty="0" smtClean="0">
                <a:solidFill>
                  <a:srgbClr val="FF6600"/>
                </a:solidFill>
              </a:rPr>
              <a:t> </a:t>
            </a:r>
            <a:endParaRPr lang="en-US" altLang="ko-KR" u="sng" dirty="0" smtClean="0">
              <a:solidFill>
                <a:srgbClr val="FF6600"/>
              </a:solidFill>
            </a:endParaRPr>
          </a:p>
          <a:p>
            <a:pPr>
              <a:buNone/>
            </a:pP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005064"/>
            <a:ext cx="4248472" cy="2664296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1296144"/>
          </a:xfrm>
        </p:spPr>
        <p:txBody>
          <a:bodyPr/>
          <a:lstStyle/>
          <a:p>
            <a:r>
              <a:rPr lang="ko-KR" altLang="en-US" sz="6000" dirty="0" smtClean="0">
                <a:solidFill>
                  <a:schemeClr val="tx2"/>
                </a:solidFill>
              </a:rPr>
              <a:t>모든 지역에 적용할 수 있을까</a:t>
            </a:r>
            <a:r>
              <a:rPr lang="en-US" altLang="ko-KR" sz="6000" dirty="0" smtClean="0">
                <a:solidFill>
                  <a:schemeClr val="tx2"/>
                </a:solidFill>
              </a:rPr>
              <a:t>?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5940152" y="1268760"/>
            <a:ext cx="2825800" cy="53285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송파구와 강서구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강남구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노원구 </a:t>
            </a:r>
            <a:r>
              <a:rPr lang="ko-KR" altLang="en-US" dirty="0" err="1" smtClean="0"/>
              <a:t>처럼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지역마다 이러한 특성이 모두 </a:t>
            </a:r>
            <a:r>
              <a:rPr lang="ko-KR" altLang="en-US" dirty="0" err="1" smtClean="0"/>
              <a:t>일관성있게</a:t>
            </a:r>
            <a:r>
              <a:rPr lang="ko-KR" altLang="en-US" dirty="0" smtClean="0"/>
              <a:t> 적용되는 건 아니지만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전체적인 흐름을 살펴보면 납득이 갈만한 이야기라고 여겨짐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5400600" cy="2304255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79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77072"/>
            <a:ext cx="5472608" cy="2503148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6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57158" y="214290"/>
            <a:ext cx="8501122" cy="2016224"/>
          </a:xfrm>
        </p:spPr>
        <p:txBody>
          <a:bodyPr/>
          <a:lstStyle/>
          <a:p>
            <a:r>
              <a:rPr lang="ko-KR" altLang="en-US" sz="6600" dirty="0" smtClean="0">
                <a:solidFill>
                  <a:schemeClr val="tx2"/>
                </a:solidFill>
              </a:rPr>
              <a:t>서울시가 앞으로 </a:t>
            </a:r>
            <a:r>
              <a:rPr lang="ko-KR" altLang="en-US" sz="6600" dirty="0" err="1" smtClean="0">
                <a:solidFill>
                  <a:schemeClr val="tx2"/>
                </a:solidFill>
              </a:rPr>
              <a:t>해야될</a:t>
            </a:r>
            <a:r>
              <a:rPr lang="ko-KR" altLang="en-US" sz="6600" dirty="0" smtClean="0">
                <a:solidFill>
                  <a:schemeClr val="tx2"/>
                </a:solidFill>
              </a:rPr>
              <a:t> 과제라면</a:t>
            </a:r>
            <a:r>
              <a:rPr lang="en-US" altLang="ko-KR" sz="6600" dirty="0" smtClean="0">
                <a:solidFill>
                  <a:schemeClr val="tx2"/>
                </a:solidFill>
              </a:rPr>
              <a:t>?</a:t>
            </a:r>
            <a:endParaRPr lang="ko-KR" altLang="en-US" sz="66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643051"/>
            <a:ext cx="278608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643050"/>
            <a:ext cx="267652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6446" y="1643050"/>
            <a:ext cx="2752725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내용 개체 틀 16"/>
          <p:cNvSpPr>
            <a:spLocks noGrp="1"/>
          </p:cNvSpPr>
          <p:nvPr>
            <p:ph sz="half" idx="1"/>
          </p:nvPr>
        </p:nvSpPr>
        <p:spPr>
          <a:xfrm>
            <a:off x="464344" y="4929198"/>
            <a:ext cx="7679556" cy="1367266"/>
          </a:xfrm>
        </p:spPr>
        <p:txBody>
          <a:bodyPr/>
          <a:lstStyle/>
          <a:p>
            <a:pPr marL="411480" lvl="2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ko-KR" altLang="en-US" dirty="0" smtClean="0"/>
              <a:t>취학률은 서울시의 예방교육과 교육분야 관련 대책들로 인해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년도부터 </a:t>
            </a:r>
            <a:r>
              <a:rPr lang="ko-KR" altLang="en-US" dirty="0" err="1" smtClean="0"/>
              <a:t>상승중이며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전체적인 취학률에 의존하기보다는 </a:t>
            </a:r>
            <a:r>
              <a:rPr lang="ko-KR" altLang="en-US" dirty="0" smtClean="0">
                <a:solidFill>
                  <a:srgbClr val="FFFF00"/>
                </a:solidFill>
              </a:rPr>
              <a:t>장애아동과 다문화가족</a:t>
            </a:r>
            <a:r>
              <a:rPr lang="ko-KR" altLang="en-US" dirty="0" smtClean="0"/>
              <a:t>에 대한 세심한 배려에 좀 더 신경을 써야 한다고 생각한다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914400"/>
          </a:xfrm>
        </p:spPr>
        <p:txBody>
          <a:bodyPr/>
          <a:lstStyle/>
          <a:p>
            <a:r>
              <a:rPr lang="en-US" altLang="ko-KR" sz="5400" dirty="0" smtClean="0"/>
              <a:t>Tableau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251520" y="1268760"/>
            <a:ext cx="8284120" cy="1152127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Visualization</a:t>
            </a:r>
            <a:r>
              <a:rPr lang="ko-KR" altLang="en-US" dirty="0" smtClean="0"/>
              <a:t>의 효과를 더 극대화할 수 있는 패키지</a:t>
            </a:r>
            <a:r>
              <a:rPr lang="en-US" altLang="ko-KR" dirty="0" smtClean="0"/>
              <a:t>.  (</a:t>
            </a:r>
            <a:r>
              <a:rPr lang="en-US" altLang="ko-KR" dirty="0" smtClean="0">
                <a:hlinkClick r:id="rId2"/>
              </a:rPr>
              <a:t>http://www.tableausoftware.com/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평가판은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일 사용 가능하고  </a:t>
            </a:r>
            <a:r>
              <a:rPr lang="en-US" altLang="ko-KR" dirty="0" smtClean="0"/>
              <a:t>license</a:t>
            </a:r>
            <a:r>
              <a:rPr lang="ko-KR" altLang="en-US" dirty="0" smtClean="0"/>
              <a:t>를 얻기 위해서는 일정한 금액을 지불해야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492896"/>
            <a:ext cx="8280920" cy="417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2016224"/>
          </a:xfrm>
        </p:spPr>
        <p:txBody>
          <a:bodyPr/>
          <a:lstStyle/>
          <a:p>
            <a:r>
              <a:rPr lang="ko-KR" altLang="en-US" sz="6600" dirty="0">
                <a:solidFill>
                  <a:schemeClr val="tx2"/>
                </a:solidFill>
              </a:rPr>
              <a:t>서울시가 앞으로 </a:t>
            </a:r>
            <a:r>
              <a:rPr lang="ko-KR" altLang="en-US" sz="6600" dirty="0" err="1">
                <a:solidFill>
                  <a:schemeClr val="tx2"/>
                </a:solidFill>
              </a:rPr>
              <a:t>해야될</a:t>
            </a:r>
            <a:r>
              <a:rPr lang="ko-KR" altLang="en-US" sz="6600" dirty="0">
                <a:solidFill>
                  <a:schemeClr val="tx2"/>
                </a:solidFill>
              </a:rPr>
              <a:t> 과제라면</a:t>
            </a:r>
            <a:r>
              <a:rPr lang="en-US" altLang="ko-KR" sz="6600" dirty="0">
                <a:solidFill>
                  <a:schemeClr val="tx2"/>
                </a:solidFill>
              </a:rPr>
              <a:t>?</a:t>
            </a:r>
            <a:endParaRPr lang="ko-KR" altLang="en-US" sz="6600" dirty="0">
              <a:solidFill>
                <a:schemeClr val="tx2"/>
              </a:solidFill>
            </a:endParaRPr>
          </a:p>
        </p:txBody>
      </p:sp>
      <p:sp>
        <p:nvSpPr>
          <p:cNvPr id="17" name="내용 개체 틀 16"/>
          <p:cNvSpPr>
            <a:spLocks noGrp="1"/>
          </p:cNvSpPr>
          <p:nvPr>
            <p:ph sz="half" idx="1"/>
          </p:nvPr>
        </p:nvSpPr>
        <p:spPr>
          <a:xfrm>
            <a:off x="3786182" y="1571612"/>
            <a:ext cx="5357818" cy="20102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현재 인천 지역 및 대구 등의 서울 이외의 지역에서도 다문화가정 </a:t>
            </a:r>
            <a:r>
              <a:rPr lang="ko-KR" altLang="en-US" dirty="0" err="1" smtClean="0"/>
              <a:t>자녀등의</a:t>
            </a:r>
            <a:r>
              <a:rPr lang="ko-KR" altLang="en-US" dirty="0" smtClean="0"/>
              <a:t> 취학률은 </a:t>
            </a:r>
            <a:r>
              <a:rPr lang="en-US" altLang="ko-KR" dirty="0" smtClean="0"/>
              <a:t>50~60%</a:t>
            </a:r>
            <a:r>
              <a:rPr lang="ko-KR" altLang="en-US" dirty="0" smtClean="0"/>
              <a:t>를 웃도는 추세다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평균 </a:t>
            </a:r>
            <a:r>
              <a:rPr lang="en-US" altLang="ko-KR" dirty="0" smtClean="0"/>
              <a:t>65%</a:t>
            </a:r>
            <a:r>
              <a:rPr lang="ko-KR" altLang="en-US" dirty="0" smtClean="0"/>
              <a:t>정도의 취학률을 보아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서울권을</a:t>
            </a:r>
            <a:r>
              <a:rPr lang="ko-KR" altLang="en-US" dirty="0" smtClean="0"/>
              <a:t> 제외한 </a:t>
            </a:r>
            <a:r>
              <a:rPr lang="ko-KR" altLang="en-US" dirty="0" err="1" smtClean="0"/>
              <a:t>지방권의</a:t>
            </a:r>
            <a:r>
              <a:rPr lang="ko-KR" altLang="en-US" dirty="0" smtClean="0"/>
              <a:t> 경우는 </a:t>
            </a:r>
            <a:r>
              <a:rPr lang="ko-KR" altLang="en-US" dirty="0" smtClean="0">
                <a:solidFill>
                  <a:srgbClr val="FFFF00"/>
                </a:solidFill>
              </a:rPr>
              <a:t>평균에도 </a:t>
            </a:r>
            <a:r>
              <a:rPr lang="ko-KR" altLang="en-US" dirty="0" err="1" smtClean="0">
                <a:solidFill>
                  <a:srgbClr val="FFFF00"/>
                </a:solidFill>
              </a:rPr>
              <a:t>못미치는</a:t>
            </a:r>
            <a:r>
              <a:rPr lang="ko-KR" altLang="en-US" dirty="0" smtClean="0">
                <a:solidFill>
                  <a:srgbClr val="FFFF00"/>
                </a:solidFill>
              </a:rPr>
              <a:t> 낮은 취학률을 보이고 있다</a:t>
            </a:r>
            <a:r>
              <a:rPr lang="en-US" altLang="ko-KR" dirty="0" smtClean="0">
                <a:solidFill>
                  <a:srgbClr val="FFFF00"/>
                </a:solidFill>
              </a:rPr>
              <a:t>.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500175"/>
            <a:ext cx="3500462" cy="2571767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84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4214818"/>
            <a:ext cx="3000396" cy="2405611"/>
          </a:xfrm>
          <a:prstGeom prst="rect">
            <a:avLst/>
          </a:prstGeom>
          <a:noFill/>
          <a:ln w="63500">
            <a:gradFill>
              <a:gsLst>
                <a:gs pos="0">
                  <a:srgbClr val="FFFFFF"/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1724" y="4214818"/>
            <a:ext cx="3005118" cy="2428874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90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  <p:sp>
        <p:nvSpPr>
          <p:cNvPr id="20" name="내용 개체 틀 16"/>
          <p:cNvSpPr>
            <a:spLocks noGrp="1"/>
          </p:cNvSpPr>
          <p:nvPr>
            <p:ph sz="half" idx="1"/>
          </p:nvPr>
        </p:nvSpPr>
        <p:spPr>
          <a:xfrm>
            <a:off x="214282" y="4429132"/>
            <a:ext cx="5357818" cy="264320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서울시의 노력으로는 </a:t>
            </a:r>
            <a:r>
              <a:rPr lang="ko-KR" altLang="en-US" dirty="0" smtClean="0">
                <a:solidFill>
                  <a:srgbClr val="FFFF00"/>
                </a:solidFill>
              </a:rPr>
              <a:t>다문화가정에 대한 복지시설 지원과 더불어 다문화가정을 알아가는 캠페인과 설명회를 수시로 개최</a:t>
            </a:r>
            <a:r>
              <a:rPr lang="ko-KR" altLang="en-US" dirty="0" smtClean="0"/>
              <a:t>하여 다문화 가정 자녀의 취학률 제고와 다문화 가족의 적응력 향상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다문화 가정 자녀의 진로 탐색 활동 활성화를 통한 지역의 미래 인재 육성 등이 있을 것이다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439" y="1438268"/>
            <a:ext cx="3571900" cy="2695579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81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2016224"/>
          </a:xfrm>
        </p:spPr>
        <p:txBody>
          <a:bodyPr/>
          <a:lstStyle/>
          <a:p>
            <a:r>
              <a:rPr lang="ko-KR" altLang="en-US" sz="6600" dirty="0">
                <a:solidFill>
                  <a:schemeClr val="tx2"/>
                </a:solidFill>
              </a:rPr>
              <a:t>서울시가 앞으로 </a:t>
            </a:r>
            <a:r>
              <a:rPr lang="ko-KR" altLang="en-US" sz="6600" dirty="0" err="1">
                <a:solidFill>
                  <a:schemeClr val="tx2"/>
                </a:solidFill>
              </a:rPr>
              <a:t>해야될</a:t>
            </a:r>
            <a:r>
              <a:rPr lang="ko-KR" altLang="en-US" sz="6600" dirty="0">
                <a:solidFill>
                  <a:schemeClr val="tx2"/>
                </a:solidFill>
              </a:rPr>
              <a:t> 과제라면</a:t>
            </a:r>
            <a:r>
              <a:rPr lang="en-US" altLang="ko-KR" sz="6600" dirty="0">
                <a:solidFill>
                  <a:schemeClr val="tx2"/>
                </a:solidFill>
              </a:rPr>
              <a:t>?</a:t>
            </a:r>
            <a:endParaRPr lang="ko-KR" altLang="en-US" sz="6600" dirty="0">
              <a:solidFill>
                <a:schemeClr val="tx2"/>
              </a:solidFill>
            </a:endParaRPr>
          </a:p>
        </p:txBody>
      </p:sp>
      <p:sp>
        <p:nvSpPr>
          <p:cNvPr id="17" name="내용 개체 틀 16"/>
          <p:cNvSpPr>
            <a:spLocks noGrp="1"/>
          </p:cNvSpPr>
          <p:nvPr>
            <p:ph sz="half" idx="1"/>
          </p:nvPr>
        </p:nvSpPr>
        <p:spPr>
          <a:xfrm>
            <a:off x="571472" y="1643050"/>
            <a:ext cx="4143404" cy="215308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장애아동의 경우에도 전폭적인 지원과 더불어 학교생활에 대한 적응력 향상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장애아동들에 대한 진로 탐색 활동과 설명회 등을 통해 아이들이 자신감을 가지고 생활할 수 있도록 해야 하겠다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20" name="내용 개체 틀 16"/>
          <p:cNvSpPr>
            <a:spLocks noGrp="1"/>
          </p:cNvSpPr>
          <p:nvPr>
            <p:ph sz="half" idx="1"/>
          </p:nvPr>
        </p:nvSpPr>
        <p:spPr>
          <a:xfrm>
            <a:off x="4429124" y="4071942"/>
            <a:ext cx="4429156" cy="235745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ko-KR" altLang="en-US" dirty="0" smtClean="0"/>
              <a:t>    서울시의 노력으로는 다문화가정에 대한 복지시설 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지원과 같이 장애를 가진 어린이들을 위한 </a:t>
            </a:r>
            <a:r>
              <a:rPr lang="ko-KR" altLang="en-US" dirty="0" smtClean="0">
                <a:solidFill>
                  <a:srgbClr val="FFFF00"/>
                </a:solidFill>
              </a:rPr>
              <a:t>재활센터</a:t>
            </a:r>
            <a:r>
              <a:rPr lang="en-US" altLang="ko-KR" dirty="0" smtClean="0">
                <a:solidFill>
                  <a:srgbClr val="FFFF00"/>
                </a:solidFill>
              </a:rPr>
              <a:t>, </a:t>
            </a:r>
            <a:r>
              <a:rPr lang="ko-KR" altLang="en-US" dirty="0" smtClean="0">
                <a:solidFill>
                  <a:srgbClr val="FFFF00"/>
                </a:solidFill>
              </a:rPr>
              <a:t>복지센터의 확장과</a:t>
            </a:r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</a:rPr>
              <a:t>이러한 시설들에 대한 </a:t>
            </a:r>
            <a:r>
              <a:rPr lang="ko-KR" altLang="en-US" dirty="0" err="1" smtClean="0">
                <a:solidFill>
                  <a:srgbClr val="FFFF00"/>
                </a:solidFill>
              </a:rPr>
              <a:t>접근성</a:t>
            </a:r>
            <a:r>
              <a:rPr lang="ko-KR" altLang="en-US" dirty="0" smtClean="0">
                <a:solidFill>
                  <a:srgbClr val="FFFF00"/>
                </a:solidFill>
              </a:rPr>
              <a:t> 확대를 위해 건물의 수를 늘리거나 캠페인과 참여설명회 등을 개최</a:t>
            </a:r>
            <a:r>
              <a:rPr lang="ko-KR" altLang="en-US" dirty="0" smtClean="0"/>
              <a:t>하여 장애학생들을 도와야 한다고 생각한다</a:t>
            </a:r>
            <a:r>
              <a:rPr lang="en-US" altLang="ko-KR" dirty="0" smtClean="0"/>
              <a:t>.   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1500174"/>
            <a:ext cx="1714512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1500174"/>
            <a:ext cx="1785950" cy="2286016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72" y="3929066"/>
            <a:ext cx="4071966" cy="2538621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84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756" y="3929066"/>
            <a:ext cx="4143404" cy="2590805"/>
          </a:xfrm>
          <a:prstGeom prst="rect">
            <a:avLst/>
          </a:prstGeom>
          <a:noFill/>
          <a:ln w="63500">
            <a:gradFill>
              <a:gsLst>
                <a:gs pos="0">
                  <a:srgbClr val="FFFFFF">
                    <a:alpha val="83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1500166" y="1357298"/>
            <a:ext cx="5718048" cy="977486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dirty="0" smtClean="0"/>
              <a:t/>
            </a:r>
            <a:br>
              <a:rPr lang="en-US" altLang="ko-KR" sz="5000" dirty="0" smtClean="0"/>
            </a:br>
            <a:r>
              <a:rPr lang="en-US" altLang="ko-KR" sz="5000" smtClean="0"/>
              <a:t>   </a:t>
            </a:r>
            <a:r>
              <a:rPr lang="en-US" altLang="ko-KR" sz="12000" b="1" u="sng" smtClean="0">
                <a:latin typeface="AR JULIAN" pitchFamily="2" charset="0"/>
                <a:ea typeface="MS PMincho" pitchFamily="18" charset="-128"/>
                <a:cs typeface="Ebrima" pitchFamily="2" charset="0"/>
              </a:rPr>
              <a:t>The </a:t>
            </a:r>
            <a:r>
              <a:rPr lang="en-US" altLang="ko-KR" sz="12000" b="1" u="sng" dirty="0" smtClean="0">
                <a:latin typeface="AR JULIAN" pitchFamily="2" charset="0"/>
                <a:ea typeface="MS PMincho" pitchFamily="18" charset="-128"/>
                <a:cs typeface="Ebrima" pitchFamily="2" charset="0"/>
              </a:rPr>
              <a:t>End</a:t>
            </a:r>
            <a:r>
              <a:rPr lang="en-US" altLang="ko-KR" sz="12000" b="1" u="sng" dirty="0" smtClean="0">
                <a:latin typeface="AR JULIAN" pitchFamily="2" charset="0"/>
                <a:ea typeface="MS PMincho" pitchFamily="18" charset="-128"/>
                <a:cs typeface="Ebrima" pitchFamily="2" charset="0"/>
              </a:rPr>
              <a:t>!!</a:t>
            </a:r>
            <a:endParaRPr lang="ko-KR" altLang="en-US" sz="12000" b="1" u="sng" dirty="0">
              <a:latin typeface="AR JULIAN" pitchFamily="2" charset="0"/>
              <a:ea typeface="HY백송B" pitchFamily="18" charset="-127"/>
              <a:cs typeface="Ebrima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8185578" cy="5245680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      </a:t>
            </a:r>
            <a:r>
              <a:rPr lang="en-US" altLang="ko-KR" sz="3300" u="sng" dirty="0" smtClean="0"/>
              <a:t>Percent (target variable)</a:t>
            </a:r>
          </a:p>
          <a:p>
            <a:r>
              <a:rPr lang="en-US" altLang="ko-KR" sz="3300" dirty="0" smtClean="0"/>
              <a:t>     </a:t>
            </a:r>
          </a:p>
          <a:p>
            <a:r>
              <a:rPr lang="en-US" altLang="ko-KR" sz="3300" dirty="0" smtClean="0"/>
              <a:t>     Vs</a:t>
            </a:r>
          </a:p>
          <a:p>
            <a:r>
              <a:rPr lang="en-US" altLang="ko-KR" sz="3300" dirty="0" smtClean="0"/>
              <a:t>     </a:t>
            </a:r>
          </a:p>
          <a:p>
            <a:r>
              <a:rPr lang="en-US" altLang="ko-KR" sz="3300" dirty="0" smtClean="0"/>
              <a:t>     </a:t>
            </a:r>
            <a:r>
              <a:rPr lang="en-US" altLang="ko-KR" sz="3300" u="sng" dirty="0" smtClean="0">
                <a:solidFill>
                  <a:schemeClr val="tx2"/>
                </a:solidFill>
              </a:rPr>
              <a:t>Household, basic, infect,</a:t>
            </a:r>
          </a:p>
          <a:p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en-US" altLang="ko-KR" sz="3300" u="sng" dirty="0" smtClean="0">
                <a:solidFill>
                  <a:schemeClr val="tx2"/>
                </a:solidFill>
              </a:rPr>
              <a:t>violence, hospital</a:t>
            </a:r>
            <a:endParaRPr lang="ko-KR" altLang="en-US" sz="3300" u="sng" dirty="0">
              <a:solidFill>
                <a:schemeClr val="tx2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PCA in Week 3 …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914400"/>
          </a:xfrm>
        </p:spPr>
        <p:txBody>
          <a:bodyPr/>
          <a:lstStyle/>
          <a:p>
            <a:r>
              <a:rPr lang="ko-KR" altLang="en-US" sz="4800" dirty="0" smtClean="0"/>
              <a:t>초등학교 취학률</a:t>
            </a:r>
            <a:endParaRPr lang="ko-KR" altLang="en-US" sz="4800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395536" y="5445224"/>
            <a:ext cx="8226400" cy="995256"/>
          </a:xfrm>
        </p:spPr>
        <p:txBody>
          <a:bodyPr/>
          <a:lstStyle/>
          <a:p>
            <a:r>
              <a:rPr lang="ko-KR" altLang="en-US" u="sng" dirty="0" smtClean="0"/>
              <a:t>취학률이 가장 큰 지역은 송파구이며 가장 적은 지역은 </a:t>
            </a:r>
            <a:r>
              <a:rPr lang="ko-KR" altLang="en-US" u="sng" dirty="0" smtClean="0">
                <a:solidFill>
                  <a:srgbClr val="FF0000"/>
                </a:solidFill>
              </a:rPr>
              <a:t>동대문구</a:t>
            </a:r>
            <a:r>
              <a:rPr lang="ko-KR" altLang="en-US" u="sng" dirty="0" smtClean="0"/>
              <a:t>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3878146"/>
          </a:xfrm>
          <a:prstGeom prst="rect">
            <a:avLst/>
          </a:prstGeom>
          <a:noFill/>
          <a:ln w="82550">
            <a:gradFill>
              <a:gsLst>
                <a:gs pos="17000">
                  <a:srgbClr val="FFFFFF">
                    <a:alpha val="91000"/>
                  </a:srgbClr>
                </a:gs>
                <a:gs pos="17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6660232" y="4149080"/>
            <a:ext cx="2483768" cy="13681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914400"/>
          </a:xfrm>
        </p:spPr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smtClean="0"/>
              <a:t>소년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 가장 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>
          <a:xfrm>
            <a:off x="5940152" y="1124744"/>
            <a:ext cx="3041824" cy="54006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원의 크기 </a:t>
            </a:r>
            <a:r>
              <a:rPr lang="en-US" altLang="ko-KR" dirty="0" smtClean="0"/>
              <a:t>:</a:t>
            </a:r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소년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 가장 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소년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 가장 수가 가장 큰 지역 </a:t>
            </a:r>
            <a:r>
              <a:rPr lang="en-US" altLang="ko-KR" dirty="0" smtClean="0"/>
              <a:t>:  </a:t>
            </a:r>
            <a:r>
              <a:rPr lang="ko-KR" altLang="en-US" dirty="0" smtClean="0">
                <a:solidFill>
                  <a:srgbClr val="FF0000"/>
                </a:solidFill>
              </a:rPr>
              <a:t>강서구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chemeClr val="tx2"/>
                </a:solidFill>
              </a:rPr>
              <a:t>전체적으로 소년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소녀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chemeClr val="tx2"/>
                </a:solidFill>
              </a:rPr>
              <a:t>   </a:t>
            </a:r>
            <a:r>
              <a:rPr lang="ko-KR" altLang="en-US" dirty="0" smtClean="0">
                <a:solidFill>
                  <a:schemeClr val="tx2"/>
                </a:solidFill>
              </a:rPr>
              <a:t>가장 수가 적은 지역의  취학률이 크다는 결과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>
              <a:buNone/>
            </a:pPr>
            <a:r>
              <a:rPr lang="en-US" altLang="ko-KR" u="sng" dirty="0" smtClean="0"/>
              <a:t>(</a:t>
            </a:r>
            <a:r>
              <a:rPr lang="ko-KR" altLang="en-US" u="sng" dirty="0" smtClean="0"/>
              <a:t>강서구와 노원구는 예외임</a:t>
            </a:r>
            <a:r>
              <a:rPr lang="en-US" altLang="ko-KR" u="sng" dirty="0" smtClean="0"/>
              <a:t>.)</a:t>
            </a:r>
            <a:endParaRPr lang="ko-KR" altLang="en-US" u="sng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96751"/>
            <a:ext cx="5472608" cy="5381059"/>
          </a:xfrm>
          <a:prstGeom prst="rect">
            <a:avLst/>
          </a:prstGeom>
          <a:noFill/>
          <a:ln w="82550">
            <a:gradFill>
              <a:gsLst>
                <a:gs pos="0">
                  <a:srgbClr val="FFFFFF">
                    <a:alpha val="84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smtClean="0"/>
              <a:t>소년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 가장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940152" y="1412777"/>
            <a:ext cx="2753792" cy="4883688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>
                <a:solidFill>
                  <a:schemeClr val="tx2"/>
                </a:solidFill>
              </a:rPr>
              <a:t>색이 진할수록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chemeClr val="tx2"/>
                </a:solidFill>
              </a:rPr>
              <a:t>    </a:t>
            </a:r>
            <a:r>
              <a:rPr lang="ko-KR" altLang="en-US" dirty="0" smtClean="0">
                <a:solidFill>
                  <a:schemeClr val="tx2"/>
                </a:solidFill>
              </a:rPr>
              <a:t>취학률이 높고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</a:p>
          <a:p>
            <a:pPr>
              <a:buNone/>
            </a:pPr>
            <a:r>
              <a:rPr lang="ko-KR" altLang="en-US" dirty="0" smtClean="0">
                <a:solidFill>
                  <a:schemeClr val="tx2"/>
                </a:solidFill>
              </a:rPr>
              <a:t>  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ko-KR" dirty="0" smtClean="0">
                <a:solidFill>
                  <a:schemeClr val="tx2"/>
                </a:solidFill>
              </a:rPr>
              <a:t>  </a:t>
            </a:r>
            <a:r>
              <a:rPr lang="ko-KR" altLang="en-US" dirty="0" smtClean="0">
                <a:solidFill>
                  <a:schemeClr val="tx2"/>
                </a:solidFill>
              </a:rPr>
              <a:t>원의 크기가 클수록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ko-KR" altLang="en-US" dirty="0" smtClean="0"/>
              <a:t>  소년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 가장의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수가  많은 지역이다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5184576" cy="5195354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82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초등학교 취학률 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 </a:t>
            </a:r>
            <a:r>
              <a:rPr lang="ko-KR" altLang="en-US" dirty="0" smtClean="0"/>
              <a:t>기초 생활 </a:t>
            </a:r>
            <a:r>
              <a:rPr lang="ko-KR" altLang="en-US" dirty="0" err="1" smtClean="0"/>
              <a:t>수급자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940152" y="1340768"/>
            <a:ext cx="2952328" cy="496855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색이 진할수록 기초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생활 수급자가 많이     거주하는 지역이다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Week 3 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    나무 모형을 이용한 분석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   에서의 결과와 </a:t>
            </a:r>
            <a:r>
              <a:rPr lang="ko-KR" altLang="en-US" dirty="0" smtClean="0">
                <a:solidFill>
                  <a:schemeClr val="tx2"/>
                </a:solidFill>
              </a:rPr>
              <a:t>마찬가지로  기초 생활 수급자가 많은 지역의 취학률이    높은 것으로 나타나고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 </a:t>
            </a:r>
            <a:r>
              <a:rPr lang="en-US" altLang="ko-KR" u="sng" dirty="0" smtClean="0">
                <a:solidFill>
                  <a:srgbClr val="FFC000"/>
                </a:solidFill>
              </a:rPr>
              <a:t>(</a:t>
            </a:r>
            <a:r>
              <a:rPr lang="ko-KR" altLang="en-US" u="sng" dirty="0" smtClean="0">
                <a:solidFill>
                  <a:srgbClr val="FFC000"/>
                </a:solidFill>
              </a:rPr>
              <a:t>송파구 예외</a:t>
            </a:r>
            <a:r>
              <a:rPr lang="en-US" altLang="ko-KR" u="sng" dirty="0" smtClean="0">
                <a:solidFill>
                  <a:srgbClr val="FFC000"/>
                </a:solidFill>
              </a:rPr>
              <a:t>)</a:t>
            </a:r>
            <a:endParaRPr lang="ko-KR" altLang="en-US" u="sng" dirty="0">
              <a:solidFill>
                <a:srgbClr val="FFC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40768"/>
            <a:ext cx="5400600" cy="5330201"/>
          </a:xfrm>
          <a:prstGeom prst="rect">
            <a:avLst/>
          </a:prstGeom>
          <a:noFill/>
          <a:ln w="88900">
            <a:gradFill>
              <a:gsLst>
                <a:gs pos="0">
                  <a:srgbClr val="FFFFFF">
                    <a:alpha val="79000"/>
                  </a:srgbClr>
                </a:gs>
                <a:gs pos="16000">
                  <a:srgbClr val="1F1F1F"/>
                </a:gs>
                <a:gs pos="17999">
                  <a:srgbClr val="FFFFFF"/>
                </a:gs>
                <a:gs pos="42000">
                  <a:srgbClr val="636363"/>
                </a:gs>
                <a:gs pos="53000">
                  <a:srgbClr val="CFCFCF"/>
                </a:gs>
                <a:gs pos="66000">
                  <a:srgbClr val="CFCFCF"/>
                </a:gs>
                <a:gs pos="75999">
                  <a:srgbClr val="1F1F1F"/>
                </a:gs>
                <a:gs pos="78999">
                  <a:srgbClr val="FFFFFF"/>
                </a:gs>
                <a:gs pos="100000">
                  <a:srgbClr val="7F7F7F"/>
                </a:gs>
              </a:gsLst>
              <a:lin ang="5400000" scaled="0"/>
            </a:gra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메트로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메트로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1048</TotalTime>
  <Words>2359</Words>
  <Application>Microsoft Office PowerPoint</Application>
  <PresentationFormat>화면 슬라이드 쇼(4:3)</PresentationFormat>
  <Paragraphs>288</Paragraphs>
  <Slides>42</Slides>
  <Notes>11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메트로</vt:lpstr>
      <vt:lpstr>Final Project (Week 5)</vt:lpstr>
      <vt:lpstr>          Visualization</vt:lpstr>
      <vt:lpstr>     Tableau + ggmap in R</vt:lpstr>
      <vt:lpstr>Tableau</vt:lpstr>
      <vt:lpstr>PCA in Week 3 …</vt:lpstr>
      <vt:lpstr>초등학교 취학률</vt:lpstr>
      <vt:lpstr>초등학교 취학률  vs  소년, 소녀 가장 수</vt:lpstr>
      <vt:lpstr>초등학교 취학률  vs  소년, 소녀 가장 수</vt:lpstr>
      <vt:lpstr>초등학교 취학률  vs  기초 생활 수급자</vt:lpstr>
      <vt:lpstr>초등학교 취학률  vs  기초 생활 수급자</vt:lpstr>
      <vt:lpstr>초등학교 취학률  vs  법정 감염병 환자수</vt:lpstr>
      <vt:lpstr>초등학교 취학률  vs  법정 감염병 환자수</vt:lpstr>
      <vt:lpstr>초등학교 취학률  vs  법정 감염병 환자수</vt:lpstr>
      <vt:lpstr>초등학교 취학률  vs  법정 감염병 환자수</vt:lpstr>
      <vt:lpstr>법정 감염병 환자수  vs  병원수</vt:lpstr>
      <vt:lpstr>법정 감염병 환자수  vs  병원수</vt:lpstr>
      <vt:lpstr>초등학교 취학률 vs 병원수</vt:lpstr>
      <vt:lpstr>초등학교 취학률 vs 병원수</vt:lpstr>
      <vt:lpstr>초등학교 취학률 vs 병원수</vt:lpstr>
      <vt:lpstr>초등학교 취학률  vs 가정 폭력 발생 수</vt:lpstr>
      <vt:lpstr>초등학교 취학률  vs  가정 폭력 발생 수</vt:lpstr>
      <vt:lpstr>Percent  vs  (household, basic, infect, violence, hospital)</vt:lpstr>
      <vt:lpstr>Percent  vs  (household, basic, infect, violence, hospital)</vt:lpstr>
      <vt:lpstr>Percent  vs  household</vt:lpstr>
      <vt:lpstr>Percent  vs  household</vt:lpstr>
      <vt:lpstr>Percent  vs  basic</vt:lpstr>
      <vt:lpstr>Percent  vs  infect</vt:lpstr>
      <vt:lpstr>Percent  vs  violence</vt:lpstr>
      <vt:lpstr>Percent  vs  hospital</vt:lpstr>
      <vt:lpstr>Percent  vs  hospital</vt:lpstr>
      <vt:lpstr>         2000년대 중, 후반기의 trend         ‘입 학 유 예’</vt:lpstr>
      <vt:lpstr>초등학교 취학률  vs 미취학 아동수 (입학유예자 포함)</vt:lpstr>
      <vt:lpstr>초등학교 취학률  vs 미취학 아동수 (입학유예자 포함)</vt:lpstr>
      <vt:lpstr>Result (결과)</vt:lpstr>
      <vt:lpstr>서울시에서 해야할 노력은?</vt:lpstr>
      <vt:lpstr>병원수 / 환자수가 많은 지역</vt:lpstr>
      <vt:lpstr>소년, 소녀 가장 / 기초생활 수급자</vt:lpstr>
      <vt:lpstr>모든 지역에 적용할 수 있을까?</vt:lpstr>
      <vt:lpstr>서울시가 앞으로 해야될 과제라면?</vt:lpstr>
      <vt:lpstr>서울시가 앞으로 해야될 과제라면?</vt:lpstr>
      <vt:lpstr>서울시가 앞으로 해야될 과제라면?</vt:lpstr>
      <vt:lpstr>      The End!!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124</cp:revision>
  <dcterms:created xsi:type="dcterms:W3CDTF">2013-11-09T23:46:44Z</dcterms:created>
  <dcterms:modified xsi:type="dcterms:W3CDTF">2013-12-01T09:49:04Z</dcterms:modified>
</cp:coreProperties>
</file>